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35" r:id="rId3"/>
    <p:sldId id="338" r:id="rId4"/>
    <p:sldId id="414" r:id="rId5"/>
    <p:sldId id="434" r:id="rId6"/>
    <p:sldId id="438" r:id="rId7"/>
    <p:sldId id="437" r:id="rId8"/>
    <p:sldId id="435" r:id="rId9"/>
    <p:sldId id="436" r:id="rId10"/>
    <p:sldId id="418" r:id="rId11"/>
    <p:sldId id="419" r:id="rId12"/>
    <p:sldId id="379" r:id="rId13"/>
    <p:sldId id="380" r:id="rId14"/>
    <p:sldId id="381" r:id="rId15"/>
    <p:sldId id="366" r:id="rId16"/>
    <p:sldId id="367" r:id="rId17"/>
    <p:sldId id="368" r:id="rId18"/>
    <p:sldId id="420" r:id="rId19"/>
    <p:sldId id="421" r:id="rId20"/>
    <p:sldId id="422" r:id="rId21"/>
    <p:sldId id="426" r:id="rId22"/>
    <p:sldId id="431" r:id="rId23"/>
    <p:sldId id="387" r:id="rId24"/>
    <p:sldId id="388" r:id="rId25"/>
    <p:sldId id="389" r:id="rId26"/>
    <p:sldId id="390" r:id="rId27"/>
    <p:sldId id="391" r:id="rId28"/>
    <p:sldId id="392" r:id="rId29"/>
    <p:sldId id="393" r:id="rId30"/>
    <p:sldId id="394" r:id="rId31"/>
    <p:sldId id="395" r:id="rId32"/>
    <p:sldId id="396" r:id="rId33"/>
    <p:sldId id="429" r:id="rId34"/>
    <p:sldId id="397" r:id="rId35"/>
    <p:sldId id="398" r:id="rId36"/>
    <p:sldId id="399" r:id="rId37"/>
    <p:sldId id="416" r:id="rId38"/>
    <p:sldId id="430" r:id="rId39"/>
    <p:sldId id="417" r:id="rId40"/>
    <p:sldId id="432" r:id="rId41"/>
    <p:sldId id="433" r:id="rId42"/>
    <p:sldId id="439" r:id="rId43"/>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Berg Hauge" initials="IBH"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CC99"/>
    <a:srgbClr val="33CCCC"/>
    <a:srgbClr val="A50021"/>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415" autoAdjust="0"/>
  </p:normalViewPr>
  <p:slideViewPr>
    <p:cSldViewPr>
      <p:cViewPr>
        <p:scale>
          <a:sx n="60" d="100"/>
          <a:sy n="60" d="100"/>
        </p:scale>
        <p:origin x="-1650" y="-31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93" d="100"/>
        <a:sy n="93" d="100"/>
      </p:scale>
      <p:origin x="0" y="0"/>
    </p:cViewPr>
  </p:sorterViewPr>
  <p:notesViewPr>
    <p:cSldViewPr showGuides="1">
      <p:cViewPr>
        <p:scale>
          <a:sx n="75" d="100"/>
          <a:sy n="75" d="100"/>
        </p:scale>
        <p:origin x="-4038" y="-22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E0624-2147-4659-B107-344D4A1C8FC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NZ"/>
        </a:p>
      </dgm:t>
    </dgm:pt>
    <dgm:pt modelId="{E3C92B8F-10EA-4D1C-8346-3ABCF92C0881}">
      <dgm:prSet phldrT="[Text]"/>
      <dgm:spPr>
        <a:ln>
          <a:solidFill>
            <a:schemeClr val="accent1">
              <a:lumMod val="40000"/>
              <a:lumOff val="60000"/>
            </a:schemeClr>
          </a:solidFill>
        </a:ln>
      </dgm:spPr>
      <dgm:t>
        <a:bodyPr/>
        <a:lstStyle/>
        <a:p>
          <a:r>
            <a:rPr lang="pl-PL" dirty="0" smtClean="0"/>
            <a:t>Dyrektor Generalny (DG)</a:t>
          </a:r>
          <a:endParaRPr lang="en-NZ" dirty="0"/>
        </a:p>
      </dgm:t>
    </dgm:pt>
    <dgm:pt modelId="{30C913E3-9A2A-4DA4-9D31-0973C1EC737A}" type="parTrans" cxnId="{20DA5AD9-468B-4702-99AC-228ABE0D9F1C}">
      <dgm:prSet/>
      <dgm:spPr/>
      <dgm:t>
        <a:bodyPr/>
        <a:lstStyle/>
        <a:p>
          <a:endParaRPr lang="en-NZ"/>
        </a:p>
      </dgm:t>
    </dgm:pt>
    <dgm:pt modelId="{243B0610-36E7-4B4C-85DB-73A45BE5894B}" type="sibTrans" cxnId="{20DA5AD9-468B-4702-99AC-228ABE0D9F1C}">
      <dgm:prSet/>
      <dgm:spPr/>
      <dgm:t>
        <a:bodyPr/>
        <a:lstStyle/>
        <a:p>
          <a:endParaRPr lang="en-NZ"/>
        </a:p>
      </dgm:t>
    </dgm:pt>
    <dgm:pt modelId="{890A2176-B333-4D4C-9702-BA93BE781B21}" type="asst">
      <dgm:prSet phldrT="[Text]"/>
      <dgm:spPr>
        <a:ln>
          <a:solidFill>
            <a:schemeClr val="accent1">
              <a:lumMod val="40000"/>
              <a:lumOff val="60000"/>
            </a:schemeClr>
          </a:solidFill>
        </a:ln>
      </dgm:spPr>
      <dgm:t>
        <a:bodyPr/>
        <a:lstStyle/>
        <a:p>
          <a:r>
            <a:rPr lang="pl-PL" dirty="0" smtClean="0"/>
            <a:t>Asystent DG/kontakty z członkami</a:t>
          </a:r>
          <a:endParaRPr lang="en-NZ" dirty="0"/>
        </a:p>
      </dgm:t>
    </dgm:pt>
    <dgm:pt modelId="{F3D885F4-293C-4181-87C7-93710C36044B}" type="parTrans" cxnId="{EC552C3F-E44A-46BD-9824-FE474328469E}">
      <dgm:prSet/>
      <dgm:spPr/>
      <dgm:t>
        <a:bodyPr/>
        <a:lstStyle/>
        <a:p>
          <a:endParaRPr lang="en-NZ"/>
        </a:p>
      </dgm:t>
    </dgm:pt>
    <dgm:pt modelId="{80EB800A-31D8-4A6B-8869-7E3DF0E8DF39}" type="sibTrans" cxnId="{EC552C3F-E44A-46BD-9824-FE474328469E}">
      <dgm:prSet/>
      <dgm:spPr/>
      <dgm:t>
        <a:bodyPr/>
        <a:lstStyle/>
        <a:p>
          <a:endParaRPr lang="en-NZ"/>
        </a:p>
      </dgm:t>
    </dgm:pt>
    <dgm:pt modelId="{7B6B81C3-D9C8-4B9B-B499-B893669BCCCF}">
      <dgm:prSet phldrT="[Text]"/>
      <dgm:spPr>
        <a:ln>
          <a:solidFill>
            <a:schemeClr val="accent1">
              <a:lumMod val="40000"/>
              <a:lumOff val="60000"/>
            </a:schemeClr>
          </a:solidFill>
        </a:ln>
      </dgm:spPr>
      <dgm:t>
        <a:bodyPr/>
        <a:lstStyle/>
        <a:p>
          <a:r>
            <a:rPr lang="pl-PL" dirty="0" smtClean="0"/>
            <a:t> Dyrektor Techniczny</a:t>
          </a:r>
          <a:endParaRPr lang="en-NZ" dirty="0"/>
        </a:p>
      </dgm:t>
    </dgm:pt>
    <dgm:pt modelId="{CC7B46A6-70DA-4DDB-AF5E-825BC10EE64F}" type="parTrans" cxnId="{DA9756F9-0BAE-45A7-A949-28D7D08A94B4}">
      <dgm:prSet/>
      <dgm:spPr/>
      <dgm:t>
        <a:bodyPr/>
        <a:lstStyle/>
        <a:p>
          <a:endParaRPr lang="en-NZ"/>
        </a:p>
      </dgm:t>
    </dgm:pt>
    <dgm:pt modelId="{7E9207FF-677D-4C99-AAA9-01E2694C290D}" type="sibTrans" cxnId="{DA9756F9-0BAE-45A7-A949-28D7D08A94B4}">
      <dgm:prSet/>
      <dgm:spPr/>
      <dgm:t>
        <a:bodyPr/>
        <a:lstStyle/>
        <a:p>
          <a:endParaRPr lang="en-NZ"/>
        </a:p>
      </dgm:t>
    </dgm:pt>
    <dgm:pt modelId="{FAFA0FA3-6B90-4A00-B1E3-73B36079DDD0}">
      <dgm:prSet phldrT="[Text]"/>
      <dgm:spPr>
        <a:ln>
          <a:solidFill>
            <a:schemeClr val="accent1">
              <a:lumMod val="40000"/>
              <a:lumOff val="60000"/>
            </a:schemeClr>
          </a:solidFill>
        </a:ln>
      </dgm:spPr>
      <dgm:t>
        <a:bodyPr/>
        <a:lstStyle/>
        <a:p>
          <a:r>
            <a:rPr lang="pl-PL" dirty="0" smtClean="0"/>
            <a:t>Kierownik Biura</a:t>
          </a:r>
          <a:endParaRPr lang="en-NZ" dirty="0"/>
        </a:p>
      </dgm:t>
    </dgm:pt>
    <dgm:pt modelId="{C8081D0F-C32F-40E4-A71D-45C0E3FC4E66}" type="parTrans" cxnId="{719C2F80-D038-4019-8951-07CF7CD4D2D4}">
      <dgm:prSet/>
      <dgm:spPr/>
      <dgm:t>
        <a:bodyPr/>
        <a:lstStyle/>
        <a:p>
          <a:endParaRPr lang="en-NZ"/>
        </a:p>
      </dgm:t>
    </dgm:pt>
    <dgm:pt modelId="{778A77A4-3A8C-4D28-BF6E-205355006219}" type="sibTrans" cxnId="{719C2F80-D038-4019-8951-07CF7CD4D2D4}">
      <dgm:prSet/>
      <dgm:spPr/>
      <dgm:t>
        <a:bodyPr/>
        <a:lstStyle/>
        <a:p>
          <a:endParaRPr lang="en-NZ"/>
        </a:p>
      </dgm:t>
    </dgm:pt>
    <dgm:pt modelId="{E6A9BFFA-5AA7-4D3C-BD56-D74B478E7364}">
      <dgm:prSet phldrT="[Text]"/>
      <dgm:spPr>
        <a:ln>
          <a:solidFill>
            <a:schemeClr val="accent1">
              <a:lumMod val="40000"/>
              <a:lumOff val="60000"/>
            </a:schemeClr>
          </a:solidFill>
        </a:ln>
      </dgm:spPr>
      <dgm:t>
        <a:bodyPr/>
        <a:lstStyle/>
        <a:p>
          <a:r>
            <a:rPr lang="pl-PL" dirty="0" smtClean="0"/>
            <a:t>Rzecznik</a:t>
          </a:r>
          <a:endParaRPr lang="en-NZ" dirty="0"/>
        </a:p>
      </dgm:t>
    </dgm:pt>
    <dgm:pt modelId="{A60BADF1-B90A-4B6C-ADA3-A32AD1C0B605}" type="parTrans" cxnId="{8F596A0C-7E7E-4A74-9564-B3AFBDD5F7D9}">
      <dgm:prSet/>
      <dgm:spPr/>
      <dgm:t>
        <a:bodyPr/>
        <a:lstStyle/>
        <a:p>
          <a:endParaRPr lang="en-NZ"/>
        </a:p>
      </dgm:t>
    </dgm:pt>
    <dgm:pt modelId="{A49E4BBF-E1DC-4284-B410-C947DBB0D3E5}" type="sibTrans" cxnId="{8F596A0C-7E7E-4A74-9564-B3AFBDD5F7D9}">
      <dgm:prSet/>
      <dgm:spPr/>
      <dgm:t>
        <a:bodyPr/>
        <a:lstStyle/>
        <a:p>
          <a:endParaRPr lang="en-NZ"/>
        </a:p>
      </dgm:t>
    </dgm:pt>
    <dgm:pt modelId="{B56E008B-9F08-4952-B82A-B33B1957BD9D}">
      <dgm:prSet phldrT="[Text]"/>
      <dgm:spPr>
        <a:ln>
          <a:solidFill>
            <a:schemeClr val="accent1">
              <a:lumMod val="40000"/>
              <a:lumOff val="60000"/>
            </a:schemeClr>
          </a:solidFill>
        </a:ln>
      </dgm:spPr>
      <dgm:t>
        <a:bodyPr/>
        <a:lstStyle/>
        <a:p>
          <a:r>
            <a:rPr lang="pl-PL" dirty="0" smtClean="0"/>
            <a:t>Rzecznik</a:t>
          </a:r>
          <a:endParaRPr lang="en-NZ" dirty="0"/>
        </a:p>
      </dgm:t>
    </dgm:pt>
    <dgm:pt modelId="{3F1BEF35-C4C7-4995-9F45-A3525DD067E3}" type="parTrans" cxnId="{D590FE16-6C58-402B-A84F-D6B4C145FE40}">
      <dgm:prSet/>
      <dgm:spPr/>
      <dgm:t>
        <a:bodyPr/>
        <a:lstStyle/>
        <a:p>
          <a:endParaRPr lang="en-NZ"/>
        </a:p>
      </dgm:t>
    </dgm:pt>
    <dgm:pt modelId="{5E986FAB-C473-461D-A97D-45437823C2E1}" type="sibTrans" cxnId="{D590FE16-6C58-402B-A84F-D6B4C145FE40}">
      <dgm:prSet/>
      <dgm:spPr/>
      <dgm:t>
        <a:bodyPr/>
        <a:lstStyle/>
        <a:p>
          <a:endParaRPr lang="en-NZ"/>
        </a:p>
      </dgm:t>
    </dgm:pt>
    <dgm:pt modelId="{BB18923C-6792-4D64-BC7D-6A9D26FCB051}">
      <dgm:prSet phldrT="[Text]"/>
      <dgm:spPr>
        <a:ln>
          <a:solidFill>
            <a:schemeClr val="accent1">
              <a:lumMod val="40000"/>
              <a:lumOff val="60000"/>
            </a:schemeClr>
          </a:solidFill>
        </a:ln>
      </dgm:spPr>
      <dgm:t>
        <a:bodyPr/>
        <a:lstStyle/>
        <a:p>
          <a:r>
            <a:rPr lang="pl-PL" dirty="0" smtClean="0"/>
            <a:t>Asystent ds. Programu Pracy</a:t>
          </a:r>
          <a:endParaRPr lang="en-NZ" dirty="0"/>
        </a:p>
      </dgm:t>
    </dgm:pt>
    <dgm:pt modelId="{4041034B-A346-47A8-A6CE-575D6C1F6005}" type="parTrans" cxnId="{7FC9E9A5-AAF9-4618-B2E7-8BE716178DDB}">
      <dgm:prSet/>
      <dgm:spPr/>
      <dgm:t>
        <a:bodyPr/>
        <a:lstStyle/>
        <a:p>
          <a:endParaRPr lang="en-NZ"/>
        </a:p>
      </dgm:t>
    </dgm:pt>
    <dgm:pt modelId="{E9033769-DF66-4C88-B140-2478F7863A9F}" type="sibTrans" cxnId="{7FC9E9A5-AAF9-4618-B2E7-8BE716178DDB}">
      <dgm:prSet/>
      <dgm:spPr/>
      <dgm:t>
        <a:bodyPr/>
        <a:lstStyle/>
        <a:p>
          <a:endParaRPr lang="en-NZ"/>
        </a:p>
      </dgm:t>
    </dgm:pt>
    <dgm:pt modelId="{4C071DE1-E426-4755-8EF1-F39E5CD2BB4A}">
      <dgm:prSet phldrT="[Text]"/>
      <dgm:spPr>
        <a:ln>
          <a:solidFill>
            <a:schemeClr val="accent1">
              <a:lumMod val="40000"/>
              <a:lumOff val="60000"/>
            </a:schemeClr>
          </a:solidFill>
        </a:ln>
      </dgm:spPr>
      <dgm:t>
        <a:bodyPr/>
        <a:lstStyle/>
        <a:p>
          <a:r>
            <a:rPr lang="pl-PL" dirty="0" smtClean="0"/>
            <a:t>Asystent ds. Biura i Publikacji</a:t>
          </a:r>
          <a:endParaRPr lang="en-NZ" dirty="0"/>
        </a:p>
      </dgm:t>
    </dgm:pt>
    <dgm:pt modelId="{364B4673-F559-48E7-9B77-116939F0D696}" type="parTrans" cxnId="{60B781EF-CAEE-4D95-B4F6-31A35D3307F3}">
      <dgm:prSet/>
      <dgm:spPr/>
      <dgm:t>
        <a:bodyPr/>
        <a:lstStyle/>
        <a:p>
          <a:endParaRPr lang="en-NZ"/>
        </a:p>
      </dgm:t>
    </dgm:pt>
    <dgm:pt modelId="{B1FDE9F5-10FE-481F-905A-BF24D4265B05}" type="sibTrans" cxnId="{60B781EF-CAEE-4D95-B4F6-31A35D3307F3}">
      <dgm:prSet/>
      <dgm:spPr/>
      <dgm:t>
        <a:bodyPr/>
        <a:lstStyle/>
        <a:p>
          <a:endParaRPr lang="en-NZ"/>
        </a:p>
      </dgm:t>
    </dgm:pt>
    <dgm:pt modelId="{7D32460F-F371-470B-A44E-5DD0C8D5B4B0}">
      <dgm:prSet phldrT="[Text]"/>
      <dgm:spPr>
        <a:ln>
          <a:solidFill>
            <a:schemeClr val="accent1">
              <a:lumMod val="40000"/>
              <a:lumOff val="60000"/>
            </a:schemeClr>
          </a:solidFill>
        </a:ln>
      </dgm:spPr>
      <dgm:t>
        <a:bodyPr/>
        <a:lstStyle/>
        <a:p>
          <a:r>
            <a:rPr lang="pl-PL" dirty="0" smtClean="0"/>
            <a:t>Osoba ds. Standardów</a:t>
          </a:r>
          <a:endParaRPr lang="en-NZ" dirty="0"/>
        </a:p>
      </dgm:t>
    </dgm:pt>
    <dgm:pt modelId="{55B3CF59-58DF-44A1-90FF-B548BDFAFAA3}" type="parTrans" cxnId="{56F13FC9-817E-44E3-A951-ACB778E3BEF2}">
      <dgm:prSet/>
      <dgm:spPr/>
      <dgm:t>
        <a:bodyPr/>
        <a:lstStyle/>
        <a:p>
          <a:endParaRPr lang="en-NZ"/>
        </a:p>
      </dgm:t>
    </dgm:pt>
    <dgm:pt modelId="{652EEA13-C96E-4BAB-AAD7-D204C8449968}" type="sibTrans" cxnId="{56F13FC9-817E-44E3-A951-ACB778E3BEF2}">
      <dgm:prSet/>
      <dgm:spPr/>
      <dgm:t>
        <a:bodyPr/>
        <a:lstStyle/>
        <a:p>
          <a:endParaRPr lang="en-NZ"/>
        </a:p>
      </dgm:t>
    </dgm:pt>
    <dgm:pt modelId="{806FA622-4B01-482C-9841-B4DEDD7FBB3E}">
      <dgm:prSet phldrT="[Text]"/>
      <dgm:spPr>
        <a:ln>
          <a:solidFill>
            <a:schemeClr val="accent1">
              <a:lumMod val="40000"/>
              <a:lumOff val="60000"/>
            </a:schemeClr>
          </a:solidFill>
        </a:ln>
      </dgm:spPr>
      <dgm:t>
        <a:bodyPr/>
        <a:lstStyle/>
        <a:p>
          <a:r>
            <a:rPr lang="pl-PL" dirty="0" smtClean="0"/>
            <a:t>Osoba ds. Zrównoważonego Rozwoju</a:t>
          </a:r>
          <a:endParaRPr lang="en-NZ" dirty="0"/>
        </a:p>
      </dgm:t>
    </dgm:pt>
    <dgm:pt modelId="{835F3760-6332-4AD4-86E9-E66FF59A1F12}" type="parTrans" cxnId="{C2C35E5F-511B-46FD-BDDA-F3F6213B1337}">
      <dgm:prSet/>
      <dgm:spPr/>
      <dgm:t>
        <a:bodyPr/>
        <a:lstStyle/>
        <a:p>
          <a:endParaRPr lang="en-NZ"/>
        </a:p>
      </dgm:t>
    </dgm:pt>
    <dgm:pt modelId="{4A334380-7A0D-42CC-9E56-E4B984757B60}" type="sibTrans" cxnId="{C2C35E5F-511B-46FD-BDDA-F3F6213B1337}">
      <dgm:prSet/>
      <dgm:spPr/>
      <dgm:t>
        <a:bodyPr/>
        <a:lstStyle/>
        <a:p>
          <a:endParaRPr lang="en-NZ"/>
        </a:p>
      </dgm:t>
    </dgm:pt>
    <dgm:pt modelId="{6D3D7E64-BA11-49D8-A88E-124E2E51BF20}">
      <dgm:prSet phldrT="[Text]"/>
      <dgm:spPr>
        <a:ln>
          <a:solidFill>
            <a:schemeClr val="accent1">
              <a:lumMod val="40000"/>
              <a:lumOff val="60000"/>
            </a:schemeClr>
          </a:solidFill>
        </a:ln>
      </dgm:spPr>
      <dgm:t>
        <a:bodyPr/>
        <a:lstStyle/>
        <a:p>
          <a:r>
            <a:rPr lang="pl-PL" dirty="0" smtClean="0"/>
            <a:t>Osoba ds. Żywienia</a:t>
          </a:r>
          <a:endParaRPr lang="en-NZ" dirty="0"/>
        </a:p>
      </dgm:t>
    </dgm:pt>
    <dgm:pt modelId="{A36A0C00-2081-4700-97B0-11D830363D06}" type="parTrans" cxnId="{0CE39EEA-224E-4E0C-B619-A63C478EAFD5}">
      <dgm:prSet/>
      <dgm:spPr/>
      <dgm:t>
        <a:bodyPr/>
        <a:lstStyle/>
        <a:p>
          <a:endParaRPr lang="en-NZ"/>
        </a:p>
      </dgm:t>
    </dgm:pt>
    <dgm:pt modelId="{BDB7B44C-24BB-4024-885D-FF10E59BE00F}" type="sibTrans" cxnId="{0CE39EEA-224E-4E0C-B619-A63C478EAFD5}">
      <dgm:prSet/>
      <dgm:spPr/>
      <dgm:t>
        <a:bodyPr/>
        <a:lstStyle/>
        <a:p>
          <a:endParaRPr lang="en-NZ"/>
        </a:p>
      </dgm:t>
    </dgm:pt>
    <dgm:pt modelId="{94901FA4-C3C9-4CBF-8C5F-2FD8E0CFD963}" type="pres">
      <dgm:prSet presAssocID="{FEEE0624-2147-4659-B107-344D4A1C8FC5}" presName="hierChild1" presStyleCnt="0">
        <dgm:presLayoutVars>
          <dgm:orgChart val="1"/>
          <dgm:chPref val="1"/>
          <dgm:dir/>
          <dgm:animOne val="branch"/>
          <dgm:animLvl val="lvl"/>
          <dgm:resizeHandles/>
        </dgm:presLayoutVars>
      </dgm:prSet>
      <dgm:spPr/>
      <dgm:t>
        <a:bodyPr/>
        <a:lstStyle/>
        <a:p>
          <a:endParaRPr lang="en-NZ"/>
        </a:p>
      </dgm:t>
    </dgm:pt>
    <dgm:pt modelId="{FD92F009-BA48-44D3-B943-B099B1C9891D}" type="pres">
      <dgm:prSet presAssocID="{E3C92B8F-10EA-4D1C-8346-3ABCF92C0881}" presName="hierRoot1" presStyleCnt="0">
        <dgm:presLayoutVars>
          <dgm:hierBranch val="init"/>
        </dgm:presLayoutVars>
      </dgm:prSet>
      <dgm:spPr/>
    </dgm:pt>
    <dgm:pt modelId="{6126A218-CA2C-4B1F-9694-CD3670F0CB9B}" type="pres">
      <dgm:prSet presAssocID="{E3C92B8F-10EA-4D1C-8346-3ABCF92C0881}" presName="rootComposite1" presStyleCnt="0"/>
      <dgm:spPr/>
    </dgm:pt>
    <dgm:pt modelId="{5580D901-7AAF-4A9D-A5F6-C11B1B455EEB}" type="pres">
      <dgm:prSet presAssocID="{E3C92B8F-10EA-4D1C-8346-3ABCF92C0881}" presName="rootText1" presStyleLbl="node0" presStyleIdx="0" presStyleCnt="1" custLinFactNeighborX="3095" custLinFactNeighborY="-2886">
        <dgm:presLayoutVars>
          <dgm:chPref val="3"/>
        </dgm:presLayoutVars>
      </dgm:prSet>
      <dgm:spPr/>
      <dgm:t>
        <a:bodyPr/>
        <a:lstStyle/>
        <a:p>
          <a:endParaRPr lang="en-NZ"/>
        </a:p>
      </dgm:t>
    </dgm:pt>
    <dgm:pt modelId="{811E8D03-EE9F-4CE5-8EDA-92CDADF13AC9}" type="pres">
      <dgm:prSet presAssocID="{E3C92B8F-10EA-4D1C-8346-3ABCF92C0881}" presName="rootConnector1" presStyleLbl="node1" presStyleIdx="0" presStyleCnt="0"/>
      <dgm:spPr/>
      <dgm:t>
        <a:bodyPr/>
        <a:lstStyle/>
        <a:p>
          <a:endParaRPr lang="en-NZ"/>
        </a:p>
      </dgm:t>
    </dgm:pt>
    <dgm:pt modelId="{574F3E2F-ABC1-4E15-82F4-76AC1BF48B39}" type="pres">
      <dgm:prSet presAssocID="{E3C92B8F-10EA-4D1C-8346-3ABCF92C0881}" presName="hierChild2" presStyleCnt="0"/>
      <dgm:spPr/>
    </dgm:pt>
    <dgm:pt modelId="{DD018F89-1308-4841-9EF1-D5C25E1F7960}" type="pres">
      <dgm:prSet presAssocID="{CC7B46A6-70DA-4DDB-AF5E-825BC10EE64F}" presName="Name37" presStyleLbl="parChTrans1D2" presStyleIdx="0" presStyleCnt="5"/>
      <dgm:spPr/>
      <dgm:t>
        <a:bodyPr/>
        <a:lstStyle/>
        <a:p>
          <a:endParaRPr lang="en-NZ"/>
        </a:p>
      </dgm:t>
    </dgm:pt>
    <dgm:pt modelId="{D0208531-0924-4647-8C55-A882F383EE47}" type="pres">
      <dgm:prSet presAssocID="{7B6B81C3-D9C8-4B9B-B499-B893669BCCCF}" presName="hierRoot2" presStyleCnt="0">
        <dgm:presLayoutVars>
          <dgm:hierBranch val="init"/>
        </dgm:presLayoutVars>
      </dgm:prSet>
      <dgm:spPr/>
    </dgm:pt>
    <dgm:pt modelId="{FB74B535-121A-4E7E-A814-D38A82508928}" type="pres">
      <dgm:prSet presAssocID="{7B6B81C3-D9C8-4B9B-B499-B893669BCCCF}" presName="rootComposite" presStyleCnt="0"/>
      <dgm:spPr/>
    </dgm:pt>
    <dgm:pt modelId="{F4FEE106-B761-475E-868A-825434515CE5}" type="pres">
      <dgm:prSet presAssocID="{7B6B81C3-D9C8-4B9B-B499-B893669BCCCF}" presName="rootText" presStyleLbl="node2" presStyleIdx="0" presStyleCnt="4" custLinFactNeighborX="3095" custLinFactNeighborY="-2886">
        <dgm:presLayoutVars>
          <dgm:chPref val="3"/>
        </dgm:presLayoutVars>
      </dgm:prSet>
      <dgm:spPr/>
      <dgm:t>
        <a:bodyPr/>
        <a:lstStyle/>
        <a:p>
          <a:endParaRPr lang="en-NZ"/>
        </a:p>
      </dgm:t>
    </dgm:pt>
    <dgm:pt modelId="{AF9DD62F-86C4-44C7-BC61-B3DCB3722A42}" type="pres">
      <dgm:prSet presAssocID="{7B6B81C3-D9C8-4B9B-B499-B893669BCCCF}" presName="rootConnector" presStyleLbl="node2" presStyleIdx="0" presStyleCnt="4"/>
      <dgm:spPr/>
      <dgm:t>
        <a:bodyPr/>
        <a:lstStyle/>
        <a:p>
          <a:endParaRPr lang="en-NZ"/>
        </a:p>
      </dgm:t>
    </dgm:pt>
    <dgm:pt modelId="{315ECF01-95F5-46E9-9879-8D66F0177B15}" type="pres">
      <dgm:prSet presAssocID="{7B6B81C3-D9C8-4B9B-B499-B893669BCCCF}" presName="hierChild4" presStyleCnt="0"/>
      <dgm:spPr/>
    </dgm:pt>
    <dgm:pt modelId="{E8307C77-257F-4175-AC7E-008E01258A10}" type="pres">
      <dgm:prSet presAssocID="{55B3CF59-58DF-44A1-90FF-B548BDFAFAA3}" presName="Name37" presStyleLbl="parChTrans1D3" presStyleIdx="0" presStyleCnt="5"/>
      <dgm:spPr/>
      <dgm:t>
        <a:bodyPr/>
        <a:lstStyle/>
        <a:p>
          <a:endParaRPr lang="en-NZ"/>
        </a:p>
      </dgm:t>
    </dgm:pt>
    <dgm:pt modelId="{89C410E3-4AA0-4BF8-8A61-D9E5E0704E41}" type="pres">
      <dgm:prSet presAssocID="{7D32460F-F371-470B-A44E-5DD0C8D5B4B0}" presName="hierRoot2" presStyleCnt="0">
        <dgm:presLayoutVars>
          <dgm:hierBranch val="init"/>
        </dgm:presLayoutVars>
      </dgm:prSet>
      <dgm:spPr/>
    </dgm:pt>
    <dgm:pt modelId="{84A89003-3CAA-4FA1-847C-4029F36A9D46}" type="pres">
      <dgm:prSet presAssocID="{7D32460F-F371-470B-A44E-5DD0C8D5B4B0}" presName="rootComposite" presStyleCnt="0"/>
      <dgm:spPr/>
    </dgm:pt>
    <dgm:pt modelId="{171C21DE-A2C6-4884-916B-7DA54AF378E6}" type="pres">
      <dgm:prSet presAssocID="{7D32460F-F371-470B-A44E-5DD0C8D5B4B0}" presName="rootText" presStyleLbl="node3" presStyleIdx="0" presStyleCnt="5" custLinFactNeighborX="-1855">
        <dgm:presLayoutVars>
          <dgm:chPref val="3"/>
        </dgm:presLayoutVars>
      </dgm:prSet>
      <dgm:spPr/>
      <dgm:t>
        <a:bodyPr/>
        <a:lstStyle/>
        <a:p>
          <a:endParaRPr lang="en-NZ"/>
        </a:p>
      </dgm:t>
    </dgm:pt>
    <dgm:pt modelId="{1B57D5FC-9BB7-4FF5-AC37-3F084321BAC6}" type="pres">
      <dgm:prSet presAssocID="{7D32460F-F371-470B-A44E-5DD0C8D5B4B0}" presName="rootConnector" presStyleLbl="node3" presStyleIdx="0" presStyleCnt="5"/>
      <dgm:spPr/>
      <dgm:t>
        <a:bodyPr/>
        <a:lstStyle/>
        <a:p>
          <a:endParaRPr lang="en-NZ"/>
        </a:p>
      </dgm:t>
    </dgm:pt>
    <dgm:pt modelId="{5A874380-2FC7-45F8-BB40-C65245B2E242}" type="pres">
      <dgm:prSet presAssocID="{7D32460F-F371-470B-A44E-5DD0C8D5B4B0}" presName="hierChild4" presStyleCnt="0"/>
      <dgm:spPr/>
    </dgm:pt>
    <dgm:pt modelId="{E106A4F5-9F02-49D3-B845-AA20F4B34A44}" type="pres">
      <dgm:prSet presAssocID="{7D32460F-F371-470B-A44E-5DD0C8D5B4B0}" presName="hierChild5" presStyleCnt="0"/>
      <dgm:spPr/>
    </dgm:pt>
    <dgm:pt modelId="{0CA95AA2-4163-4C35-BB9A-2DF6B23783B6}" type="pres">
      <dgm:prSet presAssocID="{835F3760-6332-4AD4-86E9-E66FF59A1F12}" presName="Name37" presStyleLbl="parChTrans1D3" presStyleIdx="1" presStyleCnt="5"/>
      <dgm:spPr/>
      <dgm:t>
        <a:bodyPr/>
        <a:lstStyle/>
        <a:p>
          <a:endParaRPr lang="en-NZ"/>
        </a:p>
      </dgm:t>
    </dgm:pt>
    <dgm:pt modelId="{9BE2C25A-079C-4252-BFF4-920F16D9BAF6}" type="pres">
      <dgm:prSet presAssocID="{806FA622-4B01-482C-9841-B4DEDD7FBB3E}" presName="hierRoot2" presStyleCnt="0">
        <dgm:presLayoutVars>
          <dgm:hierBranch val="init"/>
        </dgm:presLayoutVars>
      </dgm:prSet>
      <dgm:spPr/>
    </dgm:pt>
    <dgm:pt modelId="{E8443D66-DC3D-4A7F-966A-252859446CEE}" type="pres">
      <dgm:prSet presAssocID="{806FA622-4B01-482C-9841-B4DEDD7FBB3E}" presName="rootComposite" presStyleCnt="0"/>
      <dgm:spPr/>
    </dgm:pt>
    <dgm:pt modelId="{4531C589-F65E-4E4C-8836-EC8EAFAD8DA1}" type="pres">
      <dgm:prSet presAssocID="{806FA622-4B01-482C-9841-B4DEDD7FBB3E}" presName="rootText" presStyleLbl="node3" presStyleIdx="1" presStyleCnt="5">
        <dgm:presLayoutVars>
          <dgm:chPref val="3"/>
        </dgm:presLayoutVars>
      </dgm:prSet>
      <dgm:spPr/>
      <dgm:t>
        <a:bodyPr/>
        <a:lstStyle/>
        <a:p>
          <a:endParaRPr lang="en-NZ"/>
        </a:p>
      </dgm:t>
    </dgm:pt>
    <dgm:pt modelId="{74B03DE0-4724-41E8-B1FC-7FDB5523104C}" type="pres">
      <dgm:prSet presAssocID="{806FA622-4B01-482C-9841-B4DEDD7FBB3E}" presName="rootConnector" presStyleLbl="node3" presStyleIdx="1" presStyleCnt="5"/>
      <dgm:spPr/>
      <dgm:t>
        <a:bodyPr/>
        <a:lstStyle/>
        <a:p>
          <a:endParaRPr lang="en-NZ"/>
        </a:p>
      </dgm:t>
    </dgm:pt>
    <dgm:pt modelId="{B176382F-166F-4E76-8FC8-F765100FC973}" type="pres">
      <dgm:prSet presAssocID="{806FA622-4B01-482C-9841-B4DEDD7FBB3E}" presName="hierChild4" presStyleCnt="0"/>
      <dgm:spPr/>
    </dgm:pt>
    <dgm:pt modelId="{14F688D3-5D15-4766-BE02-A330218912D9}" type="pres">
      <dgm:prSet presAssocID="{806FA622-4B01-482C-9841-B4DEDD7FBB3E}" presName="hierChild5" presStyleCnt="0"/>
      <dgm:spPr/>
    </dgm:pt>
    <dgm:pt modelId="{59CD0BE3-BDF6-4620-8D03-9FF7E22ECE88}" type="pres">
      <dgm:prSet presAssocID="{A36A0C00-2081-4700-97B0-11D830363D06}" presName="Name37" presStyleLbl="parChTrans1D3" presStyleIdx="2" presStyleCnt="5"/>
      <dgm:spPr/>
      <dgm:t>
        <a:bodyPr/>
        <a:lstStyle/>
        <a:p>
          <a:endParaRPr lang="en-NZ"/>
        </a:p>
      </dgm:t>
    </dgm:pt>
    <dgm:pt modelId="{D8DB519F-5B0D-449C-ADFF-FC54B150D58C}" type="pres">
      <dgm:prSet presAssocID="{6D3D7E64-BA11-49D8-A88E-124E2E51BF20}" presName="hierRoot2" presStyleCnt="0">
        <dgm:presLayoutVars>
          <dgm:hierBranch val="init"/>
        </dgm:presLayoutVars>
      </dgm:prSet>
      <dgm:spPr/>
    </dgm:pt>
    <dgm:pt modelId="{5B814F00-61AE-46A1-98D4-356E77187D2D}" type="pres">
      <dgm:prSet presAssocID="{6D3D7E64-BA11-49D8-A88E-124E2E51BF20}" presName="rootComposite" presStyleCnt="0"/>
      <dgm:spPr/>
    </dgm:pt>
    <dgm:pt modelId="{16551E39-E120-4105-ACFB-316FA6A2F7D8}" type="pres">
      <dgm:prSet presAssocID="{6D3D7E64-BA11-49D8-A88E-124E2E51BF20}" presName="rootText" presStyleLbl="node3" presStyleIdx="2" presStyleCnt="5">
        <dgm:presLayoutVars>
          <dgm:chPref val="3"/>
        </dgm:presLayoutVars>
      </dgm:prSet>
      <dgm:spPr/>
      <dgm:t>
        <a:bodyPr/>
        <a:lstStyle/>
        <a:p>
          <a:endParaRPr lang="en-NZ"/>
        </a:p>
      </dgm:t>
    </dgm:pt>
    <dgm:pt modelId="{31DD665D-AAE1-4D44-9F38-C8CF08A97B67}" type="pres">
      <dgm:prSet presAssocID="{6D3D7E64-BA11-49D8-A88E-124E2E51BF20}" presName="rootConnector" presStyleLbl="node3" presStyleIdx="2" presStyleCnt="5"/>
      <dgm:spPr/>
      <dgm:t>
        <a:bodyPr/>
        <a:lstStyle/>
        <a:p>
          <a:endParaRPr lang="en-NZ"/>
        </a:p>
      </dgm:t>
    </dgm:pt>
    <dgm:pt modelId="{9FC0DED2-5EDB-48DE-B978-8E6F80EF9219}" type="pres">
      <dgm:prSet presAssocID="{6D3D7E64-BA11-49D8-A88E-124E2E51BF20}" presName="hierChild4" presStyleCnt="0"/>
      <dgm:spPr/>
    </dgm:pt>
    <dgm:pt modelId="{C20FC862-8FDA-4E3C-A4EC-CF92418CF5E9}" type="pres">
      <dgm:prSet presAssocID="{6D3D7E64-BA11-49D8-A88E-124E2E51BF20}" presName="hierChild5" presStyleCnt="0"/>
      <dgm:spPr/>
    </dgm:pt>
    <dgm:pt modelId="{036CD4D6-60CD-430B-9601-285F0CF258B3}" type="pres">
      <dgm:prSet presAssocID="{7B6B81C3-D9C8-4B9B-B499-B893669BCCCF}" presName="hierChild5" presStyleCnt="0"/>
      <dgm:spPr/>
    </dgm:pt>
    <dgm:pt modelId="{A44D5755-4B8A-4037-94D9-303828D9FDAC}" type="pres">
      <dgm:prSet presAssocID="{C8081D0F-C32F-40E4-A71D-45C0E3FC4E66}" presName="Name37" presStyleLbl="parChTrans1D2" presStyleIdx="1" presStyleCnt="5"/>
      <dgm:spPr/>
      <dgm:t>
        <a:bodyPr/>
        <a:lstStyle/>
        <a:p>
          <a:endParaRPr lang="en-NZ"/>
        </a:p>
      </dgm:t>
    </dgm:pt>
    <dgm:pt modelId="{51E2C333-0FEF-4DD4-9D6A-E655687F3E9E}" type="pres">
      <dgm:prSet presAssocID="{FAFA0FA3-6B90-4A00-B1E3-73B36079DDD0}" presName="hierRoot2" presStyleCnt="0">
        <dgm:presLayoutVars>
          <dgm:hierBranch val="init"/>
        </dgm:presLayoutVars>
      </dgm:prSet>
      <dgm:spPr/>
    </dgm:pt>
    <dgm:pt modelId="{96DF6C0F-10AF-4C61-9E4D-1D10746D371B}" type="pres">
      <dgm:prSet presAssocID="{FAFA0FA3-6B90-4A00-B1E3-73B36079DDD0}" presName="rootComposite" presStyleCnt="0"/>
      <dgm:spPr/>
    </dgm:pt>
    <dgm:pt modelId="{E8653875-10C9-4442-BA85-3E3752710A8C}" type="pres">
      <dgm:prSet presAssocID="{FAFA0FA3-6B90-4A00-B1E3-73B36079DDD0}" presName="rootText" presStyleLbl="node2" presStyleIdx="1" presStyleCnt="4" custLinFactNeighborX="3095" custLinFactNeighborY="-2886">
        <dgm:presLayoutVars>
          <dgm:chPref val="3"/>
        </dgm:presLayoutVars>
      </dgm:prSet>
      <dgm:spPr/>
      <dgm:t>
        <a:bodyPr/>
        <a:lstStyle/>
        <a:p>
          <a:endParaRPr lang="en-NZ"/>
        </a:p>
      </dgm:t>
    </dgm:pt>
    <dgm:pt modelId="{8ADB0657-34CD-45BB-A391-3A3E893182CB}" type="pres">
      <dgm:prSet presAssocID="{FAFA0FA3-6B90-4A00-B1E3-73B36079DDD0}" presName="rootConnector" presStyleLbl="node2" presStyleIdx="1" presStyleCnt="4"/>
      <dgm:spPr/>
      <dgm:t>
        <a:bodyPr/>
        <a:lstStyle/>
        <a:p>
          <a:endParaRPr lang="en-NZ"/>
        </a:p>
      </dgm:t>
    </dgm:pt>
    <dgm:pt modelId="{FDA9921F-2558-41EB-9644-8E24D249EED2}" type="pres">
      <dgm:prSet presAssocID="{FAFA0FA3-6B90-4A00-B1E3-73B36079DDD0}" presName="hierChild4" presStyleCnt="0"/>
      <dgm:spPr/>
    </dgm:pt>
    <dgm:pt modelId="{3993BB16-40C8-402E-AB48-EAB4E4B0E5E7}" type="pres">
      <dgm:prSet presAssocID="{4041034B-A346-47A8-A6CE-575D6C1F6005}" presName="Name37" presStyleLbl="parChTrans1D3" presStyleIdx="3" presStyleCnt="5"/>
      <dgm:spPr/>
      <dgm:t>
        <a:bodyPr/>
        <a:lstStyle/>
        <a:p>
          <a:endParaRPr lang="en-NZ"/>
        </a:p>
      </dgm:t>
    </dgm:pt>
    <dgm:pt modelId="{49A5FF8C-0846-4ED3-92C6-B8D23906811C}" type="pres">
      <dgm:prSet presAssocID="{BB18923C-6792-4D64-BC7D-6A9D26FCB051}" presName="hierRoot2" presStyleCnt="0">
        <dgm:presLayoutVars>
          <dgm:hierBranch val="init"/>
        </dgm:presLayoutVars>
      </dgm:prSet>
      <dgm:spPr/>
    </dgm:pt>
    <dgm:pt modelId="{E92F3EA7-1DE8-4E5B-B143-44AF85080DD5}" type="pres">
      <dgm:prSet presAssocID="{BB18923C-6792-4D64-BC7D-6A9D26FCB051}" presName="rootComposite" presStyleCnt="0"/>
      <dgm:spPr/>
    </dgm:pt>
    <dgm:pt modelId="{8FB91638-F5C6-4C94-9F05-C45B852B0AC2}" type="pres">
      <dgm:prSet presAssocID="{BB18923C-6792-4D64-BC7D-6A9D26FCB051}" presName="rootText" presStyleLbl="node3" presStyleIdx="3" presStyleCnt="5" custLinFactNeighborX="-1855">
        <dgm:presLayoutVars>
          <dgm:chPref val="3"/>
        </dgm:presLayoutVars>
      </dgm:prSet>
      <dgm:spPr/>
      <dgm:t>
        <a:bodyPr/>
        <a:lstStyle/>
        <a:p>
          <a:endParaRPr lang="en-NZ"/>
        </a:p>
      </dgm:t>
    </dgm:pt>
    <dgm:pt modelId="{F9599F88-8B16-4E54-8C88-4F959E49D06B}" type="pres">
      <dgm:prSet presAssocID="{BB18923C-6792-4D64-BC7D-6A9D26FCB051}" presName="rootConnector" presStyleLbl="node3" presStyleIdx="3" presStyleCnt="5"/>
      <dgm:spPr/>
      <dgm:t>
        <a:bodyPr/>
        <a:lstStyle/>
        <a:p>
          <a:endParaRPr lang="en-NZ"/>
        </a:p>
      </dgm:t>
    </dgm:pt>
    <dgm:pt modelId="{ADD9CD17-4E33-40AB-A593-2433B9B7DF16}" type="pres">
      <dgm:prSet presAssocID="{BB18923C-6792-4D64-BC7D-6A9D26FCB051}" presName="hierChild4" presStyleCnt="0"/>
      <dgm:spPr/>
    </dgm:pt>
    <dgm:pt modelId="{878297CD-5AC7-42F5-840D-BA2E58FB8B0B}" type="pres">
      <dgm:prSet presAssocID="{BB18923C-6792-4D64-BC7D-6A9D26FCB051}" presName="hierChild5" presStyleCnt="0"/>
      <dgm:spPr/>
    </dgm:pt>
    <dgm:pt modelId="{CE919739-59AE-47AE-BE03-B1E489CF8EBD}" type="pres">
      <dgm:prSet presAssocID="{364B4673-F559-48E7-9B77-116939F0D696}" presName="Name37" presStyleLbl="parChTrans1D3" presStyleIdx="4" presStyleCnt="5"/>
      <dgm:spPr/>
      <dgm:t>
        <a:bodyPr/>
        <a:lstStyle/>
        <a:p>
          <a:endParaRPr lang="en-NZ"/>
        </a:p>
      </dgm:t>
    </dgm:pt>
    <dgm:pt modelId="{F91B1DA7-F397-424F-AA3E-EC8CC80A6E39}" type="pres">
      <dgm:prSet presAssocID="{4C071DE1-E426-4755-8EF1-F39E5CD2BB4A}" presName="hierRoot2" presStyleCnt="0">
        <dgm:presLayoutVars>
          <dgm:hierBranch val="init"/>
        </dgm:presLayoutVars>
      </dgm:prSet>
      <dgm:spPr/>
    </dgm:pt>
    <dgm:pt modelId="{8EC286DC-3F57-49C6-8114-3C78D2FAA671}" type="pres">
      <dgm:prSet presAssocID="{4C071DE1-E426-4755-8EF1-F39E5CD2BB4A}" presName="rootComposite" presStyleCnt="0"/>
      <dgm:spPr/>
    </dgm:pt>
    <dgm:pt modelId="{3F0F82A6-F9D1-4336-A6D4-4BF5EAC370F0}" type="pres">
      <dgm:prSet presAssocID="{4C071DE1-E426-4755-8EF1-F39E5CD2BB4A}" presName="rootText" presStyleLbl="node3" presStyleIdx="4" presStyleCnt="5" custLinFactNeighborX="-1855">
        <dgm:presLayoutVars>
          <dgm:chPref val="3"/>
        </dgm:presLayoutVars>
      </dgm:prSet>
      <dgm:spPr/>
      <dgm:t>
        <a:bodyPr/>
        <a:lstStyle/>
        <a:p>
          <a:endParaRPr lang="en-NZ"/>
        </a:p>
      </dgm:t>
    </dgm:pt>
    <dgm:pt modelId="{F3B8D677-9CE9-45CF-8DD4-948BA6039123}" type="pres">
      <dgm:prSet presAssocID="{4C071DE1-E426-4755-8EF1-F39E5CD2BB4A}" presName="rootConnector" presStyleLbl="node3" presStyleIdx="4" presStyleCnt="5"/>
      <dgm:spPr/>
      <dgm:t>
        <a:bodyPr/>
        <a:lstStyle/>
        <a:p>
          <a:endParaRPr lang="en-NZ"/>
        </a:p>
      </dgm:t>
    </dgm:pt>
    <dgm:pt modelId="{6557FA0C-42AE-4CCB-A91C-89689A73EB69}" type="pres">
      <dgm:prSet presAssocID="{4C071DE1-E426-4755-8EF1-F39E5CD2BB4A}" presName="hierChild4" presStyleCnt="0"/>
      <dgm:spPr/>
    </dgm:pt>
    <dgm:pt modelId="{06E11364-7A69-48FE-BA72-D395413EB714}" type="pres">
      <dgm:prSet presAssocID="{4C071DE1-E426-4755-8EF1-F39E5CD2BB4A}" presName="hierChild5" presStyleCnt="0"/>
      <dgm:spPr/>
    </dgm:pt>
    <dgm:pt modelId="{19DA9C39-5C23-4E61-ADCD-CDD049341A5F}" type="pres">
      <dgm:prSet presAssocID="{FAFA0FA3-6B90-4A00-B1E3-73B36079DDD0}" presName="hierChild5" presStyleCnt="0"/>
      <dgm:spPr/>
    </dgm:pt>
    <dgm:pt modelId="{D97BE6A1-584F-4A55-ADCF-B7ABCAB03F68}" type="pres">
      <dgm:prSet presAssocID="{A60BADF1-B90A-4B6C-ADA3-A32AD1C0B605}" presName="Name37" presStyleLbl="parChTrans1D2" presStyleIdx="2" presStyleCnt="5"/>
      <dgm:spPr/>
      <dgm:t>
        <a:bodyPr/>
        <a:lstStyle/>
        <a:p>
          <a:endParaRPr lang="en-NZ"/>
        </a:p>
      </dgm:t>
    </dgm:pt>
    <dgm:pt modelId="{4036F758-5D17-4138-B331-43CB661B578F}" type="pres">
      <dgm:prSet presAssocID="{E6A9BFFA-5AA7-4D3C-BD56-D74B478E7364}" presName="hierRoot2" presStyleCnt="0">
        <dgm:presLayoutVars>
          <dgm:hierBranch val="init"/>
        </dgm:presLayoutVars>
      </dgm:prSet>
      <dgm:spPr/>
    </dgm:pt>
    <dgm:pt modelId="{2F2DF1A3-038A-4F5E-8BC1-DF9182187454}" type="pres">
      <dgm:prSet presAssocID="{E6A9BFFA-5AA7-4D3C-BD56-D74B478E7364}" presName="rootComposite" presStyleCnt="0"/>
      <dgm:spPr/>
    </dgm:pt>
    <dgm:pt modelId="{DF2D7CCF-39A0-49A8-8430-1D63696B58F9}" type="pres">
      <dgm:prSet presAssocID="{E6A9BFFA-5AA7-4D3C-BD56-D74B478E7364}" presName="rootText" presStyleLbl="node2" presStyleIdx="2" presStyleCnt="4" custLinFactNeighborX="3095">
        <dgm:presLayoutVars>
          <dgm:chPref val="3"/>
        </dgm:presLayoutVars>
      </dgm:prSet>
      <dgm:spPr/>
      <dgm:t>
        <a:bodyPr/>
        <a:lstStyle/>
        <a:p>
          <a:endParaRPr lang="en-NZ"/>
        </a:p>
      </dgm:t>
    </dgm:pt>
    <dgm:pt modelId="{C9A1D621-69B3-4B5B-A15B-803CDC47000A}" type="pres">
      <dgm:prSet presAssocID="{E6A9BFFA-5AA7-4D3C-BD56-D74B478E7364}" presName="rootConnector" presStyleLbl="node2" presStyleIdx="2" presStyleCnt="4"/>
      <dgm:spPr/>
      <dgm:t>
        <a:bodyPr/>
        <a:lstStyle/>
        <a:p>
          <a:endParaRPr lang="en-NZ"/>
        </a:p>
      </dgm:t>
    </dgm:pt>
    <dgm:pt modelId="{16F83315-E6F0-4D38-ADE4-D6FD5735B369}" type="pres">
      <dgm:prSet presAssocID="{E6A9BFFA-5AA7-4D3C-BD56-D74B478E7364}" presName="hierChild4" presStyleCnt="0"/>
      <dgm:spPr/>
    </dgm:pt>
    <dgm:pt modelId="{015D65B9-CCCA-4170-BD61-AA6994D12037}" type="pres">
      <dgm:prSet presAssocID="{E6A9BFFA-5AA7-4D3C-BD56-D74B478E7364}" presName="hierChild5" presStyleCnt="0"/>
      <dgm:spPr/>
    </dgm:pt>
    <dgm:pt modelId="{BF84DA7C-A71F-410A-B3B8-0F808E07240B}" type="pres">
      <dgm:prSet presAssocID="{3F1BEF35-C4C7-4995-9F45-A3525DD067E3}" presName="Name37" presStyleLbl="parChTrans1D2" presStyleIdx="3" presStyleCnt="5"/>
      <dgm:spPr/>
      <dgm:t>
        <a:bodyPr/>
        <a:lstStyle/>
        <a:p>
          <a:endParaRPr lang="en-NZ"/>
        </a:p>
      </dgm:t>
    </dgm:pt>
    <dgm:pt modelId="{A5A8B9D4-4F02-42FE-B96B-38B245168518}" type="pres">
      <dgm:prSet presAssocID="{B56E008B-9F08-4952-B82A-B33B1957BD9D}" presName="hierRoot2" presStyleCnt="0">
        <dgm:presLayoutVars>
          <dgm:hierBranch val="init"/>
        </dgm:presLayoutVars>
      </dgm:prSet>
      <dgm:spPr/>
    </dgm:pt>
    <dgm:pt modelId="{A228275F-D63D-42CA-B90C-3CAC5D56C2DB}" type="pres">
      <dgm:prSet presAssocID="{B56E008B-9F08-4952-B82A-B33B1957BD9D}" presName="rootComposite" presStyleCnt="0"/>
      <dgm:spPr/>
    </dgm:pt>
    <dgm:pt modelId="{79579CEC-DC63-4096-BB3D-5CF63E23C421}" type="pres">
      <dgm:prSet presAssocID="{B56E008B-9F08-4952-B82A-B33B1957BD9D}" presName="rootText" presStyleLbl="node2" presStyleIdx="3" presStyleCnt="4" custLinFactNeighborX="-1855">
        <dgm:presLayoutVars>
          <dgm:chPref val="3"/>
        </dgm:presLayoutVars>
      </dgm:prSet>
      <dgm:spPr/>
      <dgm:t>
        <a:bodyPr/>
        <a:lstStyle/>
        <a:p>
          <a:endParaRPr lang="en-NZ"/>
        </a:p>
      </dgm:t>
    </dgm:pt>
    <dgm:pt modelId="{0BC8E723-E387-4BEA-9793-30C87531AF53}" type="pres">
      <dgm:prSet presAssocID="{B56E008B-9F08-4952-B82A-B33B1957BD9D}" presName="rootConnector" presStyleLbl="node2" presStyleIdx="3" presStyleCnt="4"/>
      <dgm:spPr/>
      <dgm:t>
        <a:bodyPr/>
        <a:lstStyle/>
        <a:p>
          <a:endParaRPr lang="en-NZ"/>
        </a:p>
      </dgm:t>
    </dgm:pt>
    <dgm:pt modelId="{62DB3D08-DEA7-49E6-BB31-A15E9FA43D78}" type="pres">
      <dgm:prSet presAssocID="{B56E008B-9F08-4952-B82A-B33B1957BD9D}" presName="hierChild4" presStyleCnt="0"/>
      <dgm:spPr/>
    </dgm:pt>
    <dgm:pt modelId="{DC15C489-12F1-433C-9BFA-DD8E4482AC91}" type="pres">
      <dgm:prSet presAssocID="{B56E008B-9F08-4952-B82A-B33B1957BD9D}" presName="hierChild5" presStyleCnt="0"/>
      <dgm:spPr/>
    </dgm:pt>
    <dgm:pt modelId="{45227BA3-F309-475B-AF89-7276792C97E0}" type="pres">
      <dgm:prSet presAssocID="{E3C92B8F-10EA-4D1C-8346-3ABCF92C0881}" presName="hierChild3" presStyleCnt="0"/>
      <dgm:spPr/>
    </dgm:pt>
    <dgm:pt modelId="{0BCE00CB-C8F2-42CD-9A47-29B73E2E7DD0}" type="pres">
      <dgm:prSet presAssocID="{F3D885F4-293C-4181-87C7-93710C36044B}" presName="Name111" presStyleLbl="parChTrans1D2" presStyleIdx="4" presStyleCnt="5"/>
      <dgm:spPr/>
      <dgm:t>
        <a:bodyPr/>
        <a:lstStyle/>
        <a:p>
          <a:endParaRPr lang="en-NZ"/>
        </a:p>
      </dgm:t>
    </dgm:pt>
    <dgm:pt modelId="{A1253CCB-AFAC-4DE7-8A25-4048F4BA5285}" type="pres">
      <dgm:prSet presAssocID="{890A2176-B333-4D4C-9702-BA93BE781B21}" presName="hierRoot3" presStyleCnt="0">
        <dgm:presLayoutVars>
          <dgm:hierBranch val="init"/>
        </dgm:presLayoutVars>
      </dgm:prSet>
      <dgm:spPr/>
    </dgm:pt>
    <dgm:pt modelId="{6346729A-AAE2-4A39-9CC2-76898B0CAF4C}" type="pres">
      <dgm:prSet presAssocID="{890A2176-B333-4D4C-9702-BA93BE781B21}" presName="rootComposite3" presStyleCnt="0"/>
      <dgm:spPr/>
    </dgm:pt>
    <dgm:pt modelId="{5382615F-1D68-428F-8FCF-099D79E90D77}" type="pres">
      <dgm:prSet presAssocID="{890A2176-B333-4D4C-9702-BA93BE781B21}" presName="rootText3" presStyleLbl="asst1" presStyleIdx="0" presStyleCnt="1" custLinFactNeighborY="-2886">
        <dgm:presLayoutVars>
          <dgm:chPref val="3"/>
        </dgm:presLayoutVars>
      </dgm:prSet>
      <dgm:spPr/>
      <dgm:t>
        <a:bodyPr/>
        <a:lstStyle/>
        <a:p>
          <a:endParaRPr lang="en-NZ"/>
        </a:p>
      </dgm:t>
    </dgm:pt>
    <dgm:pt modelId="{33B7277B-4B58-4ED2-A7CD-BD12EFEA01E5}" type="pres">
      <dgm:prSet presAssocID="{890A2176-B333-4D4C-9702-BA93BE781B21}" presName="rootConnector3" presStyleLbl="asst1" presStyleIdx="0" presStyleCnt="1"/>
      <dgm:spPr/>
      <dgm:t>
        <a:bodyPr/>
        <a:lstStyle/>
        <a:p>
          <a:endParaRPr lang="en-NZ"/>
        </a:p>
      </dgm:t>
    </dgm:pt>
    <dgm:pt modelId="{6134F2A6-B7D1-4831-9886-B964D14A7D54}" type="pres">
      <dgm:prSet presAssocID="{890A2176-B333-4D4C-9702-BA93BE781B21}" presName="hierChild6" presStyleCnt="0"/>
      <dgm:spPr/>
    </dgm:pt>
    <dgm:pt modelId="{5DDDC11A-7803-4B36-98C2-3239DD4E09DC}" type="pres">
      <dgm:prSet presAssocID="{890A2176-B333-4D4C-9702-BA93BE781B21}" presName="hierChild7" presStyleCnt="0"/>
      <dgm:spPr/>
    </dgm:pt>
  </dgm:ptLst>
  <dgm:cxnLst>
    <dgm:cxn modelId="{83B1CCF5-9478-4DA6-B6C6-6E87980C85C7}" type="presOf" srcId="{6D3D7E64-BA11-49D8-A88E-124E2E51BF20}" destId="{16551E39-E120-4105-ACFB-316FA6A2F7D8}" srcOrd="0" destOrd="0" presId="urn:microsoft.com/office/officeart/2005/8/layout/orgChart1"/>
    <dgm:cxn modelId="{035FD092-8713-446D-B34E-403159B673B4}" type="presOf" srcId="{364B4673-F559-48E7-9B77-116939F0D696}" destId="{CE919739-59AE-47AE-BE03-B1E489CF8EBD}" srcOrd="0" destOrd="0" presId="urn:microsoft.com/office/officeart/2005/8/layout/orgChart1"/>
    <dgm:cxn modelId="{C046109A-F4CA-47A5-824F-BA80D9BA8BF1}" type="presOf" srcId="{A36A0C00-2081-4700-97B0-11D830363D06}" destId="{59CD0BE3-BDF6-4620-8D03-9FF7E22ECE88}" srcOrd="0" destOrd="0" presId="urn:microsoft.com/office/officeart/2005/8/layout/orgChart1"/>
    <dgm:cxn modelId="{0CE39EEA-224E-4E0C-B619-A63C478EAFD5}" srcId="{7B6B81C3-D9C8-4B9B-B499-B893669BCCCF}" destId="{6D3D7E64-BA11-49D8-A88E-124E2E51BF20}" srcOrd="2" destOrd="0" parTransId="{A36A0C00-2081-4700-97B0-11D830363D06}" sibTransId="{BDB7B44C-24BB-4024-885D-FF10E59BE00F}"/>
    <dgm:cxn modelId="{2F687340-91D2-4C5F-81AF-BD5352B64EBE}" type="presOf" srcId="{55B3CF59-58DF-44A1-90FF-B548BDFAFAA3}" destId="{E8307C77-257F-4175-AC7E-008E01258A10}" srcOrd="0" destOrd="0" presId="urn:microsoft.com/office/officeart/2005/8/layout/orgChart1"/>
    <dgm:cxn modelId="{8530A9A2-D073-43F6-9182-A10A8C0200DF}" type="presOf" srcId="{7D32460F-F371-470B-A44E-5DD0C8D5B4B0}" destId="{171C21DE-A2C6-4884-916B-7DA54AF378E6}" srcOrd="0" destOrd="0" presId="urn:microsoft.com/office/officeart/2005/8/layout/orgChart1"/>
    <dgm:cxn modelId="{ACEB333F-F81A-40DC-B967-ED2306937A30}" type="presOf" srcId="{F3D885F4-293C-4181-87C7-93710C36044B}" destId="{0BCE00CB-C8F2-42CD-9A47-29B73E2E7DD0}" srcOrd="0" destOrd="0" presId="urn:microsoft.com/office/officeart/2005/8/layout/orgChart1"/>
    <dgm:cxn modelId="{44516532-EBB9-4BA6-82E4-CEE15628FF22}" type="presOf" srcId="{A60BADF1-B90A-4B6C-ADA3-A32AD1C0B605}" destId="{D97BE6A1-584F-4A55-ADCF-B7ABCAB03F68}" srcOrd="0" destOrd="0" presId="urn:microsoft.com/office/officeart/2005/8/layout/orgChart1"/>
    <dgm:cxn modelId="{60B781EF-CAEE-4D95-B4F6-31A35D3307F3}" srcId="{FAFA0FA3-6B90-4A00-B1E3-73B36079DDD0}" destId="{4C071DE1-E426-4755-8EF1-F39E5CD2BB4A}" srcOrd="1" destOrd="0" parTransId="{364B4673-F559-48E7-9B77-116939F0D696}" sibTransId="{B1FDE9F5-10FE-481F-905A-BF24D4265B05}"/>
    <dgm:cxn modelId="{12C27D69-C0AB-486B-8E48-CDDF993B19E5}" type="presOf" srcId="{FAFA0FA3-6B90-4A00-B1E3-73B36079DDD0}" destId="{E8653875-10C9-4442-BA85-3E3752710A8C}" srcOrd="0" destOrd="0" presId="urn:microsoft.com/office/officeart/2005/8/layout/orgChart1"/>
    <dgm:cxn modelId="{F115E4BD-C363-4043-B78A-57ABDFF3B659}" type="presOf" srcId="{7B6B81C3-D9C8-4B9B-B499-B893669BCCCF}" destId="{F4FEE106-B761-475E-868A-825434515CE5}" srcOrd="0" destOrd="0" presId="urn:microsoft.com/office/officeart/2005/8/layout/orgChart1"/>
    <dgm:cxn modelId="{126096F9-9C75-45FD-92C5-629C7904046B}" type="presOf" srcId="{E6A9BFFA-5AA7-4D3C-BD56-D74B478E7364}" destId="{C9A1D621-69B3-4B5B-A15B-803CDC47000A}" srcOrd="1" destOrd="0" presId="urn:microsoft.com/office/officeart/2005/8/layout/orgChart1"/>
    <dgm:cxn modelId="{D6C1D91E-CD0C-4855-ADB3-622035423EC9}" type="presOf" srcId="{4041034B-A346-47A8-A6CE-575D6C1F6005}" destId="{3993BB16-40C8-402E-AB48-EAB4E4B0E5E7}" srcOrd="0" destOrd="0" presId="urn:microsoft.com/office/officeart/2005/8/layout/orgChart1"/>
    <dgm:cxn modelId="{FC705BA2-8AF8-4B57-8B70-AA1CF977E7C9}" type="presOf" srcId="{6D3D7E64-BA11-49D8-A88E-124E2E51BF20}" destId="{31DD665D-AAE1-4D44-9F38-C8CF08A97B67}" srcOrd="1" destOrd="0" presId="urn:microsoft.com/office/officeart/2005/8/layout/orgChart1"/>
    <dgm:cxn modelId="{2C039EB6-EEA1-475B-9E49-5EC028960722}" type="presOf" srcId="{806FA622-4B01-482C-9841-B4DEDD7FBB3E}" destId="{4531C589-F65E-4E4C-8836-EC8EAFAD8DA1}" srcOrd="0" destOrd="0" presId="urn:microsoft.com/office/officeart/2005/8/layout/orgChart1"/>
    <dgm:cxn modelId="{45A63CDB-D3D9-40E2-9CD9-245458B9A159}" type="presOf" srcId="{890A2176-B333-4D4C-9702-BA93BE781B21}" destId="{33B7277B-4B58-4ED2-A7CD-BD12EFEA01E5}" srcOrd="1" destOrd="0" presId="urn:microsoft.com/office/officeart/2005/8/layout/orgChart1"/>
    <dgm:cxn modelId="{C31899D8-BBEF-4B52-9C5B-C83B10B9D255}" type="presOf" srcId="{E3C92B8F-10EA-4D1C-8346-3ABCF92C0881}" destId="{5580D901-7AAF-4A9D-A5F6-C11B1B455EEB}" srcOrd="0" destOrd="0" presId="urn:microsoft.com/office/officeart/2005/8/layout/orgChart1"/>
    <dgm:cxn modelId="{DC003389-0E62-4FF4-9BC3-5DC353B810CC}" type="presOf" srcId="{BB18923C-6792-4D64-BC7D-6A9D26FCB051}" destId="{8FB91638-F5C6-4C94-9F05-C45B852B0AC2}" srcOrd="0" destOrd="0" presId="urn:microsoft.com/office/officeart/2005/8/layout/orgChart1"/>
    <dgm:cxn modelId="{EC552C3F-E44A-46BD-9824-FE474328469E}" srcId="{E3C92B8F-10EA-4D1C-8346-3ABCF92C0881}" destId="{890A2176-B333-4D4C-9702-BA93BE781B21}" srcOrd="0" destOrd="0" parTransId="{F3D885F4-293C-4181-87C7-93710C36044B}" sibTransId="{80EB800A-31D8-4A6B-8869-7E3DF0E8DF39}"/>
    <dgm:cxn modelId="{C2C35E5F-511B-46FD-BDDA-F3F6213B1337}" srcId="{7B6B81C3-D9C8-4B9B-B499-B893669BCCCF}" destId="{806FA622-4B01-482C-9841-B4DEDD7FBB3E}" srcOrd="1" destOrd="0" parTransId="{835F3760-6332-4AD4-86E9-E66FF59A1F12}" sibTransId="{4A334380-7A0D-42CC-9E56-E4B984757B60}"/>
    <dgm:cxn modelId="{7FC9E9A5-AAF9-4618-B2E7-8BE716178DDB}" srcId="{FAFA0FA3-6B90-4A00-B1E3-73B36079DDD0}" destId="{BB18923C-6792-4D64-BC7D-6A9D26FCB051}" srcOrd="0" destOrd="0" parTransId="{4041034B-A346-47A8-A6CE-575D6C1F6005}" sibTransId="{E9033769-DF66-4C88-B140-2478F7863A9F}"/>
    <dgm:cxn modelId="{422DF5FA-EECA-417D-82A6-8F6657DDF7BF}" type="presOf" srcId="{FAFA0FA3-6B90-4A00-B1E3-73B36079DDD0}" destId="{8ADB0657-34CD-45BB-A391-3A3E893182CB}" srcOrd="1" destOrd="0" presId="urn:microsoft.com/office/officeart/2005/8/layout/orgChart1"/>
    <dgm:cxn modelId="{20DA5AD9-468B-4702-99AC-228ABE0D9F1C}" srcId="{FEEE0624-2147-4659-B107-344D4A1C8FC5}" destId="{E3C92B8F-10EA-4D1C-8346-3ABCF92C0881}" srcOrd="0" destOrd="0" parTransId="{30C913E3-9A2A-4DA4-9D31-0973C1EC737A}" sibTransId="{243B0610-36E7-4B4C-85DB-73A45BE5894B}"/>
    <dgm:cxn modelId="{C10D527B-330F-4CDC-AEAC-FA4DF9D3A639}" type="presOf" srcId="{4C071DE1-E426-4755-8EF1-F39E5CD2BB4A}" destId="{F3B8D677-9CE9-45CF-8DD4-948BA6039123}" srcOrd="1" destOrd="0" presId="urn:microsoft.com/office/officeart/2005/8/layout/orgChart1"/>
    <dgm:cxn modelId="{BC615BDC-3423-4B58-9CAA-E6AB2CB28599}" type="presOf" srcId="{B56E008B-9F08-4952-B82A-B33B1957BD9D}" destId="{79579CEC-DC63-4096-BB3D-5CF63E23C421}" srcOrd="0" destOrd="0" presId="urn:microsoft.com/office/officeart/2005/8/layout/orgChart1"/>
    <dgm:cxn modelId="{B1285439-321A-4B27-A881-6BD1CA7E73D3}" type="presOf" srcId="{FEEE0624-2147-4659-B107-344D4A1C8FC5}" destId="{94901FA4-C3C9-4CBF-8C5F-2FD8E0CFD963}" srcOrd="0" destOrd="0" presId="urn:microsoft.com/office/officeart/2005/8/layout/orgChart1"/>
    <dgm:cxn modelId="{5FB6B775-4A50-442D-AE7F-DBB2E488135E}" type="presOf" srcId="{4C071DE1-E426-4755-8EF1-F39E5CD2BB4A}" destId="{3F0F82A6-F9D1-4336-A6D4-4BF5EAC370F0}" srcOrd="0" destOrd="0" presId="urn:microsoft.com/office/officeart/2005/8/layout/orgChart1"/>
    <dgm:cxn modelId="{EB549DDD-BCDB-42C0-A71D-E3142EAA1727}" type="presOf" srcId="{835F3760-6332-4AD4-86E9-E66FF59A1F12}" destId="{0CA95AA2-4163-4C35-BB9A-2DF6B23783B6}" srcOrd="0" destOrd="0" presId="urn:microsoft.com/office/officeart/2005/8/layout/orgChart1"/>
    <dgm:cxn modelId="{FF5ADB48-D40D-4C61-A37C-196407A925CC}" type="presOf" srcId="{806FA622-4B01-482C-9841-B4DEDD7FBB3E}" destId="{74B03DE0-4724-41E8-B1FC-7FDB5523104C}" srcOrd="1" destOrd="0" presId="urn:microsoft.com/office/officeart/2005/8/layout/orgChart1"/>
    <dgm:cxn modelId="{DA9756F9-0BAE-45A7-A949-28D7D08A94B4}" srcId="{E3C92B8F-10EA-4D1C-8346-3ABCF92C0881}" destId="{7B6B81C3-D9C8-4B9B-B499-B893669BCCCF}" srcOrd="1" destOrd="0" parTransId="{CC7B46A6-70DA-4DDB-AF5E-825BC10EE64F}" sibTransId="{7E9207FF-677D-4C99-AAA9-01E2694C290D}"/>
    <dgm:cxn modelId="{3DEAB743-3BC6-46DF-8AE1-3DD950FC872C}" type="presOf" srcId="{B56E008B-9F08-4952-B82A-B33B1957BD9D}" destId="{0BC8E723-E387-4BEA-9793-30C87531AF53}" srcOrd="1" destOrd="0" presId="urn:microsoft.com/office/officeart/2005/8/layout/orgChart1"/>
    <dgm:cxn modelId="{AB422654-AF05-4E13-B52F-E06360F7C2A7}" type="presOf" srcId="{E6A9BFFA-5AA7-4D3C-BD56-D74B478E7364}" destId="{DF2D7CCF-39A0-49A8-8430-1D63696B58F9}" srcOrd="0" destOrd="0" presId="urn:microsoft.com/office/officeart/2005/8/layout/orgChart1"/>
    <dgm:cxn modelId="{04F3E856-48AF-41FF-A808-F624680A0786}" type="presOf" srcId="{E3C92B8F-10EA-4D1C-8346-3ABCF92C0881}" destId="{811E8D03-EE9F-4CE5-8EDA-92CDADF13AC9}" srcOrd="1" destOrd="0" presId="urn:microsoft.com/office/officeart/2005/8/layout/orgChart1"/>
    <dgm:cxn modelId="{FD1389CC-C61C-4D86-82C6-28710764E321}" type="presOf" srcId="{3F1BEF35-C4C7-4995-9F45-A3525DD067E3}" destId="{BF84DA7C-A71F-410A-B3B8-0F808E07240B}" srcOrd="0" destOrd="0" presId="urn:microsoft.com/office/officeart/2005/8/layout/orgChart1"/>
    <dgm:cxn modelId="{719C2F80-D038-4019-8951-07CF7CD4D2D4}" srcId="{E3C92B8F-10EA-4D1C-8346-3ABCF92C0881}" destId="{FAFA0FA3-6B90-4A00-B1E3-73B36079DDD0}" srcOrd="2" destOrd="0" parTransId="{C8081D0F-C32F-40E4-A71D-45C0E3FC4E66}" sibTransId="{778A77A4-3A8C-4D28-BF6E-205355006219}"/>
    <dgm:cxn modelId="{5685CF43-C9C6-429E-A7F5-38B0B7B5DC29}" type="presOf" srcId="{BB18923C-6792-4D64-BC7D-6A9D26FCB051}" destId="{F9599F88-8B16-4E54-8C88-4F959E49D06B}" srcOrd="1" destOrd="0" presId="urn:microsoft.com/office/officeart/2005/8/layout/orgChart1"/>
    <dgm:cxn modelId="{8F16DF5B-D096-46F3-A986-1030B8E6B3A9}" type="presOf" srcId="{7D32460F-F371-470B-A44E-5DD0C8D5B4B0}" destId="{1B57D5FC-9BB7-4FF5-AC37-3F084321BAC6}" srcOrd="1" destOrd="0" presId="urn:microsoft.com/office/officeart/2005/8/layout/orgChart1"/>
    <dgm:cxn modelId="{122F909F-C6CF-413F-A489-472C4BAB9F1B}" type="presOf" srcId="{C8081D0F-C32F-40E4-A71D-45C0E3FC4E66}" destId="{A44D5755-4B8A-4037-94D9-303828D9FDAC}" srcOrd="0" destOrd="0" presId="urn:microsoft.com/office/officeart/2005/8/layout/orgChart1"/>
    <dgm:cxn modelId="{8F596A0C-7E7E-4A74-9564-B3AFBDD5F7D9}" srcId="{E3C92B8F-10EA-4D1C-8346-3ABCF92C0881}" destId="{E6A9BFFA-5AA7-4D3C-BD56-D74B478E7364}" srcOrd="3" destOrd="0" parTransId="{A60BADF1-B90A-4B6C-ADA3-A32AD1C0B605}" sibTransId="{A49E4BBF-E1DC-4284-B410-C947DBB0D3E5}"/>
    <dgm:cxn modelId="{24A1F404-B099-46DD-AF60-CB24C1358B53}" type="presOf" srcId="{CC7B46A6-70DA-4DDB-AF5E-825BC10EE64F}" destId="{DD018F89-1308-4841-9EF1-D5C25E1F7960}" srcOrd="0" destOrd="0" presId="urn:microsoft.com/office/officeart/2005/8/layout/orgChart1"/>
    <dgm:cxn modelId="{C908AFED-12D5-47E2-B8E2-B251881BCB64}" type="presOf" srcId="{890A2176-B333-4D4C-9702-BA93BE781B21}" destId="{5382615F-1D68-428F-8FCF-099D79E90D77}" srcOrd="0" destOrd="0" presId="urn:microsoft.com/office/officeart/2005/8/layout/orgChart1"/>
    <dgm:cxn modelId="{D590FE16-6C58-402B-A84F-D6B4C145FE40}" srcId="{E3C92B8F-10EA-4D1C-8346-3ABCF92C0881}" destId="{B56E008B-9F08-4952-B82A-B33B1957BD9D}" srcOrd="4" destOrd="0" parTransId="{3F1BEF35-C4C7-4995-9F45-A3525DD067E3}" sibTransId="{5E986FAB-C473-461D-A97D-45437823C2E1}"/>
    <dgm:cxn modelId="{56F13FC9-817E-44E3-A951-ACB778E3BEF2}" srcId="{7B6B81C3-D9C8-4B9B-B499-B893669BCCCF}" destId="{7D32460F-F371-470B-A44E-5DD0C8D5B4B0}" srcOrd="0" destOrd="0" parTransId="{55B3CF59-58DF-44A1-90FF-B548BDFAFAA3}" sibTransId="{652EEA13-C96E-4BAB-AAD7-D204C8449968}"/>
    <dgm:cxn modelId="{DC3C493F-54AF-4B57-8D0F-7D6E33D08166}" type="presOf" srcId="{7B6B81C3-D9C8-4B9B-B499-B893669BCCCF}" destId="{AF9DD62F-86C4-44C7-BC61-B3DCB3722A42}" srcOrd="1" destOrd="0" presId="urn:microsoft.com/office/officeart/2005/8/layout/orgChart1"/>
    <dgm:cxn modelId="{50988B7C-A222-4B2C-8F07-E2EA23BBC885}" type="presParOf" srcId="{94901FA4-C3C9-4CBF-8C5F-2FD8E0CFD963}" destId="{FD92F009-BA48-44D3-B943-B099B1C9891D}" srcOrd="0" destOrd="0" presId="urn:microsoft.com/office/officeart/2005/8/layout/orgChart1"/>
    <dgm:cxn modelId="{E83CF8F8-7A84-4F6A-A387-C0F3A948B961}" type="presParOf" srcId="{FD92F009-BA48-44D3-B943-B099B1C9891D}" destId="{6126A218-CA2C-4B1F-9694-CD3670F0CB9B}" srcOrd="0" destOrd="0" presId="urn:microsoft.com/office/officeart/2005/8/layout/orgChart1"/>
    <dgm:cxn modelId="{1709DAB5-BC77-4AEC-B3A8-FD180A760133}" type="presParOf" srcId="{6126A218-CA2C-4B1F-9694-CD3670F0CB9B}" destId="{5580D901-7AAF-4A9D-A5F6-C11B1B455EEB}" srcOrd="0" destOrd="0" presId="urn:microsoft.com/office/officeart/2005/8/layout/orgChart1"/>
    <dgm:cxn modelId="{E2E887D8-01B1-4F71-96F4-9B080086B42E}" type="presParOf" srcId="{6126A218-CA2C-4B1F-9694-CD3670F0CB9B}" destId="{811E8D03-EE9F-4CE5-8EDA-92CDADF13AC9}" srcOrd="1" destOrd="0" presId="urn:microsoft.com/office/officeart/2005/8/layout/orgChart1"/>
    <dgm:cxn modelId="{FA51C4DF-7601-4A5A-B801-07BE0A1D4AB3}" type="presParOf" srcId="{FD92F009-BA48-44D3-B943-B099B1C9891D}" destId="{574F3E2F-ABC1-4E15-82F4-76AC1BF48B39}" srcOrd="1" destOrd="0" presId="urn:microsoft.com/office/officeart/2005/8/layout/orgChart1"/>
    <dgm:cxn modelId="{43909E2B-1D7D-4033-9B28-4F5492AA194B}" type="presParOf" srcId="{574F3E2F-ABC1-4E15-82F4-76AC1BF48B39}" destId="{DD018F89-1308-4841-9EF1-D5C25E1F7960}" srcOrd="0" destOrd="0" presId="urn:microsoft.com/office/officeart/2005/8/layout/orgChart1"/>
    <dgm:cxn modelId="{AF691D51-CB46-4E46-B4BA-51B46E1C74AA}" type="presParOf" srcId="{574F3E2F-ABC1-4E15-82F4-76AC1BF48B39}" destId="{D0208531-0924-4647-8C55-A882F383EE47}" srcOrd="1" destOrd="0" presId="urn:microsoft.com/office/officeart/2005/8/layout/orgChart1"/>
    <dgm:cxn modelId="{6EE0F18E-EA94-4334-B9A1-3123E0CD0C7B}" type="presParOf" srcId="{D0208531-0924-4647-8C55-A882F383EE47}" destId="{FB74B535-121A-4E7E-A814-D38A82508928}" srcOrd="0" destOrd="0" presId="urn:microsoft.com/office/officeart/2005/8/layout/orgChart1"/>
    <dgm:cxn modelId="{792B1532-16CC-48FB-909E-41D10E5971DB}" type="presParOf" srcId="{FB74B535-121A-4E7E-A814-D38A82508928}" destId="{F4FEE106-B761-475E-868A-825434515CE5}" srcOrd="0" destOrd="0" presId="urn:microsoft.com/office/officeart/2005/8/layout/orgChart1"/>
    <dgm:cxn modelId="{7276522E-936E-460C-803D-D276E6141FA9}" type="presParOf" srcId="{FB74B535-121A-4E7E-A814-D38A82508928}" destId="{AF9DD62F-86C4-44C7-BC61-B3DCB3722A42}" srcOrd="1" destOrd="0" presId="urn:microsoft.com/office/officeart/2005/8/layout/orgChart1"/>
    <dgm:cxn modelId="{E175CC3C-8117-4438-BFE8-9B8CEDF761D2}" type="presParOf" srcId="{D0208531-0924-4647-8C55-A882F383EE47}" destId="{315ECF01-95F5-46E9-9879-8D66F0177B15}" srcOrd="1" destOrd="0" presId="urn:microsoft.com/office/officeart/2005/8/layout/orgChart1"/>
    <dgm:cxn modelId="{5AEB9257-754A-4691-B300-C0272CA6644E}" type="presParOf" srcId="{315ECF01-95F5-46E9-9879-8D66F0177B15}" destId="{E8307C77-257F-4175-AC7E-008E01258A10}" srcOrd="0" destOrd="0" presId="urn:microsoft.com/office/officeart/2005/8/layout/orgChart1"/>
    <dgm:cxn modelId="{EB727902-7580-4768-9752-6D02E0BD086F}" type="presParOf" srcId="{315ECF01-95F5-46E9-9879-8D66F0177B15}" destId="{89C410E3-4AA0-4BF8-8A61-D9E5E0704E41}" srcOrd="1" destOrd="0" presId="urn:microsoft.com/office/officeart/2005/8/layout/orgChart1"/>
    <dgm:cxn modelId="{71FEB77D-DC58-4E89-B1B2-767A5B57CF42}" type="presParOf" srcId="{89C410E3-4AA0-4BF8-8A61-D9E5E0704E41}" destId="{84A89003-3CAA-4FA1-847C-4029F36A9D46}" srcOrd="0" destOrd="0" presId="urn:microsoft.com/office/officeart/2005/8/layout/orgChart1"/>
    <dgm:cxn modelId="{44D57715-715E-41D0-B03D-DEF68A659D52}" type="presParOf" srcId="{84A89003-3CAA-4FA1-847C-4029F36A9D46}" destId="{171C21DE-A2C6-4884-916B-7DA54AF378E6}" srcOrd="0" destOrd="0" presId="urn:microsoft.com/office/officeart/2005/8/layout/orgChart1"/>
    <dgm:cxn modelId="{23B97474-BF55-4EFE-B93E-9EBE4D799E44}" type="presParOf" srcId="{84A89003-3CAA-4FA1-847C-4029F36A9D46}" destId="{1B57D5FC-9BB7-4FF5-AC37-3F084321BAC6}" srcOrd="1" destOrd="0" presId="urn:microsoft.com/office/officeart/2005/8/layout/orgChart1"/>
    <dgm:cxn modelId="{99BE25C0-832F-4E7D-AFA0-51620BBADD62}" type="presParOf" srcId="{89C410E3-4AA0-4BF8-8A61-D9E5E0704E41}" destId="{5A874380-2FC7-45F8-BB40-C65245B2E242}" srcOrd="1" destOrd="0" presId="urn:microsoft.com/office/officeart/2005/8/layout/orgChart1"/>
    <dgm:cxn modelId="{7ECE90C3-6CD9-4DB5-BC2E-71A7050C9827}" type="presParOf" srcId="{89C410E3-4AA0-4BF8-8A61-D9E5E0704E41}" destId="{E106A4F5-9F02-49D3-B845-AA20F4B34A44}" srcOrd="2" destOrd="0" presId="urn:microsoft.com/office/officeart/2005/8/layout/orgChart1"/>
    <dgm:cxn modelId="{01C4A4DC-02BF-4C6B-BFD6-6DFD2B29E53D}" type="presParOf" srcId="{315ECF01-95F5-46E9-9879-8D66F0177B15}" destId="{0CA95AA2-4163-4C35-BB9A-2DF6B23783B6}" srcOrd="2" destOrd="0" presId="urn:microsoft.com/office/officeart/2005/8/layout/orgChart1"/>
    <dgm:cxn modelId="{CBF541B3-E5D7-4C45-A580-2BD1C3960516}" type="presParOf" srcId="{315ECF01-95F5-46E9-9879-8D66F0177B15}" destId="{9BE2C25A-079C-4252-BFF4-920F16D9BAF6}" srcOrd="3" destOrd="0" presId="urn:microsoft.com/office/officeart/2005/8/layout/orgChart1"/>
    <dgm:cxn modelId="{58D510E7-DA6E-4FBF-8EF4-256A6356E730}" type="presParOf" srcId="{9BE2C25A-079C-4252-BFF4-920F16D9BAF6}" destId="{E8443D66-DC3D-4A7F-966A-252859446CEE}" srcOrd="0" destOrd="0" presId="urn:microsoft.com/office/officeart/2005/8/layout/orgChart1"/>
    <dgm:cxn modelId="{B18829AC-3DD7-4669-8F32-4EF948E8459F}" type="presParOf" srcId="{E8443D66-DC3D-4A7F-966A-252859446CEE}" destId="{4531C589-F65E-4E4C-8836-EC8EAFAD8DA1}" srcOrd="0" destOrd="0" presId="urn:microsoft.com/office/officeart/2005/8/layout/orgChart1"/>
    <dgm:cxn modelId="{C986DBA3-3438-4C0C-95E3-9096FC4602FD}" type="presParOf" srcId="{E8443D66-DC3D-4A7F-966A-252859446CEE}" destId="{74B03DE0-4724-41E8-B1FC-7FDB5523104C}" srcOrd="1" destOrd="0" presId="urn:microsoft.com/office/officeart/2005/8/layout/orgChart1"/>
    <dgm:cxn modelId="{C6AF6BD9-00AC-4063-AA30-CB0417C354B5}" type="presParOf" srcId="{9BE2C25A-079C-4252-BFF4-920F16D9BAF6}" destId="{B176382F-166F-4E76-8FC8-F765100FC973}" srcOrd="1" destOrd="0" presId="urn:microsoft.com/office/officeart/2005/8/layout/orgChart1"/>
    <dgm:cxn modelId="{C42FD3EE-B277-44B4-A5D7-33166D06C306}" type="presParOf" srcId="{9BE2C25A-079C-4252-BFF4-920F16D9BAF6}" destId="{14F688D3-5D15-4766-BE02-A330218912D9}" srcOrd="2" destOrd="0" presId="urn:microsoft.com/office/officeart/2005/8/layout/orgChart1"/>
    <dgm:cxn modelId="{C7D6729C-0022-4A3F-A8B8-3A322FEF0B81}" type="presParOf" srcId="{315ECF01-95F5-46E9-9879-8D66F0177B15}" destId="{59CD0BE3-BDF6-4620-8D03-9FF7E22ECE88}" srcOrd="4" destOrd="0" presId="urn:microsoft.com/office/officeart/2005/8/layout/orgChart1"/>
    <dgm:cxn modelId="{FA0DA02D-9F53-4578-B9BF-0FCB943013D6}" type="presParOf" srcId="{315ECF01-95F5-46E9-9879-8D66F0177B15}" destId="{D8DB519F-5B0D-449C-ADFF-FC54B150D58C}" srcOrd="5" destOrd="0" presId="urn:microsoft.com/office/officeart/2005/8/layout/orgChart1"/>
    <dgm:cxn modelId="{29AD161E-5243-4D9D-8BB5-A1BD76A85AC0}" type="presParOf" srcId="{D8DB519F-5B0D-449C-ADFF-FC54B150D58C}" destId="{5B814F00-61AE-46A1-98D4-356E77187D2D}" srcOrd="0" destOrd="0" presId="urn:microsoft.com/office/officeart/2005/8/layout/orgChart1"/>
    <dgm:cxn modelId="{F8CBC2C6-0895-4D28-A731-821D1D35A2E2}" type="presParOf" srcId="{5B814F00-61AE-46A1-98D4-356E77187D2D}" destId="{16551E39-E120-4105-ACFB-316FA6A2F7D8}" srcOrd="0" destOrd="0" presId="urn:microsoft.com/office/officeart/2005/8/layout/orgChart1"/>
    <dgm:cxn modelId="{DA6EB59B-4E30-495F-8650-E0E479036812}" type="presParOf" srcId="{5B814F00-61AE-46A1-98D4-356E77187D2D}" destId="{31DD665D-AAE1-4D44-9F38-C8CF08A97B67}" srcOrd="1" destOrd="0" presId="urn:microsoft.com/office/officeart/2005/8/layout/orgChart1"/>
    <dgm:cxn modelId="{EDEB1697-BA17-4559-A987-505A2528835A}" type="presParOf" srcId="{D8DB519F-5B0D-449C-ADFF-FC54B150D58C}" destId="{9FC0DED2-5EDB-48DE-B978-8E6F80EF9219}" srcOrd="1" destOrd="0" presId="urn:microsoft.com/office/officeart/2005/8/layout/orgChart1"/>
    <dgm:cxn modelId="{D533B900-44A9-498B-8FE5-1B6717C0336E}" type="presParOf" srcId="{D8DB519F-5B0D-449C-ADFF-FC54B150D58C}" destId="{C20FC862-8FDA-4E3C-A4EC-CF92418CF5E9}" srcOrd="2" destOrd="0" presId="urn:microsoft.com/office/officeart/2005/8/layout/orgChart1"/>
    <dgm:cxn modelId="{AA216982-07E5-47B7-AA6B-CEA6899B7EDA}" type="presParOf" srcId="{D0208531-0924-4647-8C55-A882F383EE47}" destId="{036CD4D6-60CD-430B-9601-285F0CF258B3}" srcOrd="2" destOrd="0" presId="urn:microsoft.com/office/officeart/2005/8/layout/orgChart1"/>
    <dgm:cxn modelId="{A418606D-2971-4031-887D-CE5E7466298D}" type="presParOf" srcId="{574F3E2F-ABC1-4E15-82F4-76AC1BF48B39}" destId="{A44D5755-4B8A-4037-94D9-303828D9FDAC}" srcOrd="2" destOrd="0" presId="urn:microsoft.com/office/officeart/2005/8/layout/orgChart1"/>
    <dgm:cxn modelId="{95818D11-F098-42A6-B10C-8C5D923B3782}" type="presParOf" srcId="{574F3E2F-ABC1-4E15-82F4-76AC1BF48B39}" destId="{51E2C333-0FEF-4DD4-9D6A-E655687F3E9E}" srcOrd="3" destOrd="0" presId="urn:microsoft.com/office/officeart/2005/8/layout/orgChart1"/>
    <dgm:cxn modelId="{0CB4D750-62E0-47F7-981E-9CD387AD0E75}" type="presParOf" srcId="{51E2C333-0FEF-4DD4-9D6A-E655687F3E9E}" destId="{96DF6C0F-10AF-4C61-9E4D-1D10746D371B}" srcOrd="0" destOrd="0" presId="urn:microsoft.com/office/officeart/2005/8/layout/orgChart1"/>
    <dgm:cxn modelId="{C99F720F-E9E3-4E98-8FB5-45B01C9D2291}" type="presParOf" srcId="{96DF6C0F-10AF-4C61-9E4D-1D10746D371B}" destId="{E8653875-10C9-4442-BA85-3E3752710A8C}" srcOrd="0" destOrd="0" presId="urn:microsoft.com/office/officeart/2005/8/layout/orgChart1"/>
    <dgm:cxn modelId="{EABD35EC-D7E1-4EDF-94E6-23AA79036A70}" type="presParOf" srcId="{96DF6C0F-10AF-4C61-9E4D-1D10746D371B}" destId="{8ADB0657-34CD-45BB-A391-3A3E893182CB}" srcOrd="1" destOrd="0" presId="urn:microsoft.com/office/officeart/2005/8/layout/orgChart1"/>
    <dgm:cxn modelId="{F0093D9E-FDBF-41DB-8ABA-8E869D7F64B8}" type="presParOf" srcId="{51E2C333-0FEF-4DD4-9D6A-E655687F3E9E}" destId="{FDA9921F-2558-41EB-9644-8E24D249EED2}" srcOrd="1" destOrd="0" presId="urn:microsoft.com/office/officeart/2005/8/layout/orgChart1"/>
    <dgm:cxn modelId="{B2E4FBBD-AA5F-4093-89C1-8C86021766CC}" type="presParOf" srcId="{FDA9921F-2558-41EB-9644-8E24D249EED2}" destId="{3993BB16-40C8-402E-AB48-EAB4E4B0E5E7}" srcOrd="0" destOrd="0" presId="urn:microsoft.com/office/officeart/2005/8/layout/orgChart1"/>
    <dgm:cxn modelId="{1B515C1E-DC64-4AF9-9EAC-3568CE9E2113}" type="presParOf" srcId="{FDA9921F-2558-41EB-9644-8E24D249EED2}" destId="{49A5FF8C-0846-4ED3-92C6-B8D23906811C}" srcOrd="1" destOrd="0" presId="urn:microsoft.com/office/officeart/2005/8/layout/orgChart1"/>
    <dgm:cxn modelId="{A0C2EC30-953F-4B98-850D-3AF759EBB0A3}" type="presParOf" srcId="{49A5FF8C-0846-4ED3-92C6-B8D23906811C}" destId="{E92F3EA7-1DE8-4E5B-B143-44AF85080DD5}" srcOrd="0" destOrd="0" presId="urn:microsoft.com/office/officeart/2005/8/layout/orgChart1"/>
    <dgm:cxn modelId="{7883472C-FB3F-4A1B-A510-73EA0B734499}" type="presParOf" srcId="{E92F3EA7-1DE8-4E5B-B143-44AF85080DD5}" destId="{8FB91638-F5C6-4C94-9F05-C45B852B0AC2}" srcOrd="0" destOrd="0" presId="urn:microsoft.com/office/officeart/2005/8/layout/orgChart1"/>
    <dgm:cxn modelId="{51A63463-1C41-46EC-8FAD-928D44831CCE}" type="presParOf" srcId="{E92F3EA7-1DE8-4E5B-B143-44AF85080DD5}" destId="{F9599F88-8B16-4E54-8C88-4F959E49D06B}" srcOrd="1" destOrd="0" presId="urn:microsoft.com/office/officeart/2005/8/layout/orgChart1"/>
    <dgm:cxn modelId="{EC45DD32-04BA-471B-8FFD-B9EC6B5974FF}" type="presParOf" srcId="{49A5FF8C-0846-4ED3-92C6-B8D23906811C}" destId="{ADD9CD17-4E33-40AB-A593-2433B9B7DF16}" srcOrd="1" destOrd="0" presId="urn:microsoft.com/office/officeart/2005/8/layout/orgChart1"/>
    <dgm:cxn modelId="{187CA20A-09B2-4452-A4DC-165DD02BDA58}" type="presParOf" srcId="{49A5FF8C-0846-4ED3-92C6-B8D23906811C}" destId="{878297CD-5AC7-42F5-840D-BA2E58FB8B0B}" srcOrd="2" destOrd="0" presId="urn:microsoft.com/office/officeart/2005/8/layout/orgChart1"/>
    <dgm:cxn modelId="{A7FA6727-495F-475E-A637-500C06C70A40}" type="presParOf" srcId="{FDA9921F-2558-41EB-9644-8E24D249EED2}" destId="{CE919739-59AE-47AE-BE03-B1E489CF8EBD}" srcOrd="2" destOrd="0" presId="urn:microsoft.com/office/officeart/2005/8/layout/orgChart1"/>
    <dgm:cxn modelId="{0887B5C3-344F-486D-9651-CBB4A5E8CA1E}" type="presParOf" srcId="{FDA9921F-2558-41EB-9644-8E24D249EED2}" destId="{F91B1DA7-F397-424F-AA3E-EC8CC80A6E39}" srcOrd="3" destOrd="0" presId="urn:microsoft.com/office/officeart/2005/8/layout/orgChart1"/>
    <dgm:cxn modelId="{88090594-71DB-40B4-933F-3A572C73BCC4}" type="presParOf" srcId="{F91B1DA7-F397-424F-AA3E-EC8CC80A6E39}" destId="{8EC286DC-3F57-49C6-8114-3C78D2FAA671}" srcOrd="0" destOrd="0" presId="urn:microsoft.com/office/officeart/2005/8/layout/orgChart1"/>
    <dgm:cxn modelId="{18B18F85-50D7-4B2E-8196-EE020E793EFB}" type="presParOf" srcId="{8EC286DC-3F57-49C6-8114-3C78D2FAA671}" destId="{3F0F82A6-F9D1-4336-A6D4-4BF5EAC370F0}" srcOrd="0" destOrd="0" presId="urn:microsoft.com/office/officeart/2005/8/layout/orgChart1"/>
    <dgm:cxn modelId="{1CC8D7F0-03D3-4BF8-81B4-7675112DB8D6}" type="presParOf" srcId="{8EC286DC-3F57-49C6-8114-3C78D2FAA671}" destId="{F3B8D677-9CE9-45CF-8DD4-948BA6039123}" srcOrd="1" destOrd="0" presId="urn:microsoft.com/office/officeart/2005/8/layout/orgChart1"/>
    <dgm:cxn modelId="{FA7C8102-4804-47C2-AF0E-41AFE8025C99}" type="presParOf" srcId="{F91B1DA7-F397-424F-AA3E-EC8CC80A6E39}" destId="{6557FA0C-42AE-4CCB-A91C-89689A73EB69}" srcOrd="1" destOrd="0" presId="urn:microsoft.com/office/officeart/2005/8/layout/orgChart1"/>
    <dgm:cxn modelId="{29EB5EED-C96F-47F0-A64B-F974D32792BA}" type="presParOf" srcId="{F91B1DA7-F397-424F-AA3E-EC8CC80A6E39}" destId="{06E11364-7A69-48FE-BA72-D395413EB714}" srcOrd="2" destOrd="0" presId="urn:microsoft.com/office/officeart/2005/8/layout/orgChart1"/>
    <dgm:cxn modelId="{9CE82364-EC74-4659-827A-28BCC46384FD}" type="presParOf" srcId="{51E2C333-0FEF-4DD4-9D6A-E655687F3E9E}" destId="{19DA9C39-5C23-4E61-ADCD-CDD049341A5F}" srcOrd="2" destOrd="0" presId="urn:microsoft.com/office/officeart/2005/8/layout/orgChart1"/>
    <dgm:cxn modelId="{8E1ADB68-C41B-4BDB-B92E-0B39B35F6683}" type="presParOf" srcId="{574F3E2F-ABC1-4E15-82F4-76AC1BF48B39}" destId="{D97BE6A1-584F-4A55-ADCF-B7ABCAB03F68}" srcOrd="4" destOrd="0" presId="urn:microsoft.com/office/officeart/2005/8/layout/orgChart1"/>
    <dgm:cxn modelId="{DCD4F89E-CA95-4E4D-8726-D782787A92DC}" type="presParOf" srcId="{574F3E2F-ABC1-4E15-82F4-76AC1BF48B39}" destId="{4036F758-5D17-4138-B331-43CB661B578F}" srcOrd="5" destOrd="0" presId="urn:microsoft.com/office/officeart/2005/8/layout/orgChart1"/>
    <dgm:cxn modelId="{028FEE1D-D5E2-4C1C-9C13-555F73FDF6AE}" type="presParOf" srcId="{4036F758-5D17-4138-B331-43CB661B578F}" destId="{2F2DF1A3-038A-4F5E-8BC1-DF9182187454}" srcOrd="0" destOrd="0" presId="urn:microsoft.com/office/officeart/2005/8/layout/orgChart1"/>
    <dgm:cxn modelId="{501996DB-886C-47E6-9853-0B1A6D76BBAA}" type="presParOf" srcId="{2F2DF1A3-038A-4F5E-8BC1-DF9182187454}" destId="{DF2D7CCF-39A0-49A8-8430-1D63696B58F9}" srcOrd="0" destOrd="0" presId="urn:microsoft.com/office/officeart/2005/8/layout/orgChart1"/>
    <dgm:cxn modelId="{D61CB651-6AB0-4335-AAA7-BCD5826D9AAF}" type="presParOf" srcId="{2F2DF1A3-038A-4F5E-8BC1-DF9182187454}" destId="{C9A1D621-69B3-4B5B-A15B-803CDC47000A}" srcOrd="1" destOrd="0" presId="urn:microsoft.com/office/officeart/2005/8/layout/orgChart1"/>
    <dgm:cxn modelId="{0AA8E94F-4A2E-405E-8384-DCD86C3728AE}" type="presParOf" srcId="{4036F758-5D17-4138-B331-43CB661B578F}" destId="{16F83315-E6F0-4D38-ADE4-D6FD5735B369}" srcOrd="1" destOrd="0" presId="urn:microsoft.com/office/officeart/2005/8/layout/orgChart1"/>
    <dgm:cxn modelId="{2867163A-25E4-4476-AA71-B6ECAB8B010A}" type="presParOf" srcId="{4036F758-5D17-4138-B331-43CB661B578F}" destId="{015D65B9-CCCA-4170-BD61-AA6994D12037}" srcOrd="2" destOrd="0" presId="urn:microsoft.com/office/officeart/2005/8/layout/orgChart1"/>
    <dgm:cxn modelId="{BDDD18B3-4494-49D0-973B-E61697227BF2}" type="presParOf" srcId="{574F3E2F-ABC1-4E15-82F4-76AC1BF48B39}" destId="{BF84DA7C-A71F-410A-B3B8-0F808E07240B}" srcOrd="6" destOrd="0" presId="urn:microsoft.com/office/officeart/2005/8/layout/orgChart1"/>
    <dgm:cxn modelId="{F8FC5B55-C409-4382-B946-5400A7745AC1}" type="presParOf" srcId="{574F3E2F-ABC1-4E15-82F4-76AC1BF48B39}" destId="{A5A8B9D4-4F02-42FE-B96B-38B245168518}" srcOrd="7" destOrd="0" presId="urn:microsoft.com/office/officeart/2005/8/layout/orgChart1"/>
    <dgm:cxn modelId="{22571BCA-5645-4909-86C2-A0378CE7C5D5}" type="presParOf" srcId="{A5A8B9D4-4F02-42FE-B96B-38B245168518}" destId="{A228275F-D63D-42CA-B90C-3CAC5D56C2DB}" srcOrd="0" destOrd="0" presId="urn:microsoft.com/office/officeart/2005/8/layout/orgChart1"/>
    <dgm:cxn modelId="{F85815DD-7B81-4FA1-8B2C-E8B4292B649C}" type="presParOf" srcId="{A228275F-D63D-42CA-B90C-3CAC5D56C2DB}" destId="{79579CEC-DC63-4096-BB3D-5CF63E23C421}" srcOrd="0" destOrd="0" presId="urn:microsoft.com/office/officeart/2005/8/layout/orgChart1"/>
    <dgm:cxn modelId="{C790CED3-F74B-41AC-9102-049ED3B88A12}" type="presParOf" srcId="{A228275F-D63D-42CA-B90C-3CAC5D56C2DB}" destId="{0BC8E723-E387-4BEA-9793-30C87531AF53}" srcOrd="1" destOrd="0" presId="urn:microsoft.com/office/officeart/2005/8/layout/orgChart1"/>
    <dgm:cxn modelId="{C1BFE29C-84CD-4B68-9C56-9234456AB680}" type="presParOf" srcId="{A5A8B9D4-4F02-42FE-B96B-38B245168518}" destId="{62DB3D08-DEA7-49E6-BB31-A15E9FA43D78}" srcOrd="1" destOrd="0" presId="urn:microsoft.com/office/officeart/2005/8/layout/orgChart1"/>
    <dgm:cxn modelId="{A7AE616C-6B69-44AE-9AC4-B4B8F0C9954D}" type="presParOf" srcId="{A5A8B9D4-4F02-42FE-B96B-38B245168518}" destId="{DC15C489-12F1-433C-9BFA-DD8E4482AC91}" srcOrd="2" destOrd="0" presId="urn:microsoft.com/office/officeart/2005/8/layout/orgChart1"/>
    <dgm:cxn modelId="{505A6193-0DB7-4DE5-B125-B43964D7228C}" type="presParOf" srcId="{FD92F009-BA48-44D3-B943-B099B1C9891D}" destId="{45227BA3-F309-475B-AF89-7276792C97E0}" srcOrd="2" destOrd="0" presId="urn:microsoft.com/office/officeart/2005/8/layout/orgChart1"/>
    <dgm:cxn modelId="{005CB5DB-9055-4BDE-A5CD-B8B2ABA7CD49}" type="presParOf" srcId="{45227BA3-F309-475B-AF89-7276792C97E0}" destId="{0BCE00CB-C8F2-42CD-9A47-29B73E2E7DD0}" srcOrd="0" destOrd="0" presId="urn:microsoft.com/office/officeart/2005/8/layout/orgChart1"/>
    <dgm:cxn modelId="{8D76E69A-34DF-41BA-9750-E34931A7B559}" type="presParOf" srcId="{45227BA3-F309-475B-AF89-7276792C97E0}" destId="{A1253CCB-AFAC-4DE7-8A25-4048F4BA5285}" srcOrd="1" destOrd="0" presId="urn:microsoft.com/office/officeart/2005/8/layout/orgChart1"/>
    <dgm:cxn modelId="{06180374-F055-48E9-882C-A5480E4B6157}" type="presParOf" srcId="{A1253CCB-AFAC-4DE7-8A25-4048F4BA5285}" destId="{6346729A-AAE2-4A39-9CC2-76898B0CAF4C}" srcOrd="0" destOrd="0" presId="urn:microsoft.com/office/officeart/2005/8/layout/orgChart1"/>
    <dgm:cxn modelId="{3074604D-9858-4E63-8A8F-F07586470769}" type="presParOf" srcId="{6346729A-AAE2-4A39-9CC2-76898B0CAF4C}" destId="{5382615F-1D68-428F-8FCF-099D79E90D77}" srcOrd="0" destOrd="0" presId="urn:microsoft.com/office/officeart/2005/8/layout/orgChart1"/>
    <dgm:cxn modelId="{9CCA361C-3563-4932-B7B0-A7A13F41786E}" type="presParOf" srcId="{6346729A-AAE2-4A39-9CC2-76898B0CAF4C}" destId="{33B7277B-4B58-4ED2-A7CD-BD12EFEA01E5}" srcOrd="1" destOrd="0" presId="urn:microsoft.com/office/officeart/2005/8/layout/orgChart1"/>
    <dgm:cxn modelId="{282A9A52-0B69-462D-B1DD-D2DF04C4772D}" type="presParOf" srcId="{A1253CCB-AFAC-4DE7-8A25-4048F4BA5285}" destId="{6134F2A6-B7D1-4831-9886-B964D14A7D54}" srcOrd="1" destOrd="0" presId="urn:microsoft.com/office/officeart/2005/8/layout/orgChart1"/>
    <dgm:cxn modelId="{E2B75076-6ACF-4AD5-A28C-A6C9D20D611E}" type="presParOf" srcId="{A1253CCB-AFAC-4DE7-8A25-4048F4BA5285}" destId="{5DDDC11A-7803-4B36-98C2-3239DD4E09D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00CB-C8F2-42CD-9A47-29B73E2E7DD0}">
      <dsp:nvSpPr>
        <dsp:cNvPr id="0" name=""/>
        <dsp:cNvSpPr/>
      </dsp:nvSpPr>
      <dsp:spPr>
        <a:xfrm>
          <a:off x="3826173" y="639365"/>
          <a:ext cx="173843" cy="572622"/>
        </a:xfrm>
        <a:custGeom>
          <a:avLst/>
          <a:gdLst/>
          <a:ahLst/>
          <a:cxnLst/>
          <a:rect l="0" t="0" r="0" b="0"/>
          <a:pathLst>
            <a:path>
              <a:moveTo>
                <a:pt x="173843" y="0"/>
              </a:moveTo>
              <a:lnTo>
                <a:pt x="173843" y="572622"/>
              </a:lnTo>
              <a:lnTo>
                <a:pt x="0" y="572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4DA7C-A71F-410A-B3B8-0F808E07240B}">
      <dsp:nvSpPr>
        <dsp:cNvPr id="0" name=""/>
        <dsp:cNvSpPr/>
      </dsp:nvSpPr>
      <dsp:spPr>
        <a:xfrm>
          <a:off x="4000016" y="639365"/>
          <a:ext cx="2257599" cy="1179290"/>
        </a:xfrm>
        <a:custGeom>
          <a:avLst/>
          <a:gdLst/>
          <a:ahLst/>
          <a:cxnLst/>
          <a:rect l="0" t="0" r="0" b="0"/>
          <a:pathLst>
            <a:path>
              <a:moveTo>
                <a:pt x="0" y="0"/>
              </a:moveTo>
              <a:lnTo>
                <a:pt x="0" y="1045023"/>
              </a:lnTo>
              <a:lnTo>
                <a:pt x="2257599" y="1045023"/>
              </a:lnTo>
              <a:lnTo>
                <a:pt x="2257599" y="1179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BE6A1-584F-4A55-ADCF-B7ABCAB03F68}">
      <dsp:nvSpPr>
        <dsp:cNvPr id="0" name=""/>
        <dsp:cNvSpPr/>
      </dsp:nvSpPr>
      <dsp:spPr>
        <a:xfrm>
          <a:off x="4000016" y="639365"/>
          <a:ext cx="773632" cy="1179290"/>
        </a:xfrm>
        <a:custGeom>
          <a:avLst/>
          <a:gdLst/>
          <a:ahLst/>
          <a:cxnLst/>
          <a:rect l="0" t="0" r="0" b="0"/>
          <a:pathLst>
            <a:path>
              <a:moveTo>
                <a:pt x="0" y="0"/>
              </a:moveTo>
              <a:lnTo>
                <a:pt x="0" y="1045023"/>
              </a:lnTo>
              <a:lnTo>
                <a:pt x="773632" y="1045023"/>
              </a:lnTo>
              <a:lnTo>
                <a:pt x="773632" y="1179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19739-59AE-47AE-BE03-B1E489CF8EBD}">
      <dsp:nvSpPr>
        <dsp:cNvPr id="0" name=""/>
        <dsp:cNvSpPr/>
      </dsp:nvSpPr>
      <dsp:spPr>
        <a:xfrm>
          <a:off x="2714892" y="2439569"/>
          <a:ext cx="128512" cy="1514567"/>
        </a:xfrm>
        <a:custGeom>
          <a:avLst/>
          <a:gdLst/>
          <a:ahLst/>
          <a:cxnLst/>
          <a:rect l="0" t="0" r="0" b="0"/>
          <a:pathLst>
            <a:path>
              <a:moveTo>
                <a:pt x="0" y="0"/>
              </a:moveTo>
              <a:lnTo>
                <a:pt x="0" y="1514567"/>
              </a:lnTo>
              <a:lnTo>
                <a:pt x="128512" y="15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93BB16-40C8-402E-AB48-EAB4E4B0E5E7}">
      <dsp:nvSpPr>
        <dsp:cNvPr id="0" name=""/>
        <dsp:cNvSpPr/>
      </dsp:nvSpPr>
      <dsp:spPr>
        <a:xfrm>
          <a:off x="2714892" y="2439569"/>
          <a:ext cx="128512" cy="606668"/>
        </a:xfrm>
        <a:custGeom>
          <a:avLst/>
          <a:gdLst/>
          <a:ahLst/>
          <a:cxnLst/>
          <a:rect l="0" t="0" r="0" b="0"/>
          <a:pathLst>
            <a:path>
              <a:moveTo>
                <a:pt x="0" y="0"/>
              </a:moveTo>
              <a:lnTo>
                <a:pt x="0" y="606668"/>
              </a:lnTo>
              <a:lnTo>
                <a:pt x="128512" y="6066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D5755-4B8A-4037-94D9-303828D9FDAC}">
      <dsp:nvSpPr>
        <dsp:cNvPr id="0" name=""/>
        <dsp:cNvSpPr/>
      </dsp:nvSpPr>
      <dsp:spPr>
        <a:xfrm>
          <a:off x="3226384" y="639365"/>
          <a:ext cx="773632" cy="1160838"/>
        </a:xfrm>
        <a:custGeom>
          <a:avLst/>
          <a:gdLst/>
          <a:ahLst/>
          <a:cxnLst/>
          <a:rect l="0" t="0" r="0" b="0"/>
          <a:pathLst>
            <a:path>
              <a:moveTo>
                <a:pt x="773632" y="0"/>
              </a:moveTo>
              <a:lnTo>
                <a:pt x="773632" y="1026571"/>
              </a:lnTo>
              <a:lnTo>
                <a:pt x="0" y="1026571"/>
              </a:lnTo>
              <a:lnTo>
                <a:pt x="0" y="1160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D0BE3-BDF6-4620-8D03-9FF7E22ECE88}">
      <dsp:nvSpPr>
        <dsp:cNvPr id="0" name=""/>
        <dsp:cNvSpPr/>
      </dsp:nvSpPr>
      <dsp:spPr>
        <a:xfrm>
          <a:off x="1167627" y="2439569"/>
          <a:ext cx="152232" cy="2422466"/>
        </a:xfrm>
        <a:custGeom>
          <a:avLst/>
          <a:gdLst/>
          <a:ahLst/>
          <a:cxnLst/>
          <a:rect l="0" t="0" r="0" b="0"/>
          <a:pathLst>
            <a:path>
              <a:moveTo>
                <a:pt x="0" y="0"/>
              </a:moveTo>
              <a:lnTo>
                <a:pt x="0" y="2422466"/>
              </a:lnTo>
              <a:lnTo>
                <a:pt x="152232" y="2422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95AA2-4163-4C35-BB9A-2DF6B23783B6}">
      <dsp:nvSpPr>
        <dsp:cNvPr id="0" name=""/>
        <dsp:cNvSpPr/>
      </dsp:nvSpPr>
      <dsp:spPr>
        <a:xfrm>
          <a:off x="1167627" y="2439569"/>
          <a:ext cx="152232" cy="1514567"/>
        </a:xfrm>
        <a:custGeom>
          <a:avLst/>
          <a:gdLst/>
          <a:ahLst/>
          <a:cxnLst/>
          <a:rect l="0" t="0" r="0" b="0"/>
          <a:pathLst>
            <a:path>
              <a:moveTo>
                <a:pt x="0" y="0"/>
              </a:moveTo>
              <a:lnTo>
                <a:pt x="0" y="1514567"/>
              </a:lnTo>
              <a:lnTo>
                <a:pt x="152232" y="1514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07C77-257F-4175-AC7E-008E01258A10}">
      <dsp:nvSpPr>
        <dsp:cNvPr id="0" name=""/>
        <dsp:cNvSpPr/>
      </dsp:nvSpPr>
      <dsp:spPr>
        <a:xfrm>
          <a:off x="1167627" y="2439569"/>
          <a:ext cx="128512" cy="606668"/>
        </a:xfrm>
        <a:custGeom>
          <a:avLst/>
          <a:gdLst/>
          <a:ahLst/>
          <a:cxnLst/>
          <a:rect l="0" t="0" r="0" b="0"/>
          <a:pathLst>
            <a:path>
              <a:moveTo>
                <a:pt x="0" y="0"/>
              </a:moveTo>
              <a:lnTo>
                <a:pt x="0" y="606668"/>
              </a:lnTo>
              <a:lnTo>
                <a:pt x="128512" y="6066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18F89-1308-4841-9EF1-D5C25E1F7960}">
      <dsp:nvSpPr>
        <dsp:cNvPr id="0" name=""/>
        <dsp:cNvSpPr/>
      </dsp:nvSpPr>
      <dsp:spPr>
        <a:xfrm>
          <a:off x="1679120" y="639365"/>
          <a:ext cx="2320896" cy="1160838"/>
        </a:xfrm>
        <a:custGeom>
          <a:avLst/>
          <a:gdLst/>
          <a:ahLst/>
          <a:cxnLst/>
          <a:rect l="0" t="0" r="0" b="0"/>
          <a:pathLst>
            <a:path>
              <a:moveTo>
                <a:pt x="2320896" y="0"/>
              </a:moveTo>
              <a:lnTo>
                <a:pt x="2320896" y="1026571"/>
              </a:lnTo>
              <a:lnTo>
                <a:pt x="0" y="1026571"/>
              </a:lnTo>
              <a:lnTo>
                <a:pt x="0" y="1160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0D901-7AAF-4A9D-A5F6-C11B1B455EEB}">
      <dsp:nvSpPr>
        <dsp:cNvPr id="0" name=""/>
        <dsp:cNvSpPr/>
      </dsp:nvSpPr>
      <dsp:spPr>
        <a:xfrm>
          <a:off x="3360651" y="0"/>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Dyrektor Generalny (DG)</a:t>
          </a:r>
          <a:endParaRPr lang="en-NZ" sz="1300" kern="1200" dirty="0"/>
        </a:p>
      </dsp:txBody>
      <dsp:txXfrm>
        <a:off x="3360651" y="0"/>
        <a:ext cx="1278730" cy="639365"/>
      </dsp:txXfrm>
    </dsp:sp>
    <dsp:sp modelId="{F4FEE106-B761-475E-868A-825434515CE5}">
      <dsp:nvSpPr>
        <dsp:cNvPr id="0" name=""/>
        <dsp:cNvSpPr/>
      </dsp:nvSpPr>
      <dsp:spPr>
        <a:xfrm>
          <a:off x="1039754" y="1800203"/>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 Dyrektor Techniczny</a:t>
          </a:r>
          <a:endParaRPr lang="en-NZ" sz="1300" kern="1200" dirty="0"/>
        </a:p>
      </dsp:txBody>
      <dsp:txXfrm>
        <a:off x="1039754" y="1800203"/>
        <a:ext cx="1278730" cy="639365"/>
      </dsp:txXfrm>
    </dsp:sp>
    <dsp:sp modelId="{171C21DE-A2C6-4884-916B-7DA54AF378E6}">
      <dsp:nvSpPr>
        <dsp:cNvPr id="0" name=""/>
        <dsp:cNvSpPr/>
      </dsp:nvSpPr>
      <dsp:spPr>
        <a:xfrm>
          <a:off x="1296140" y="2726554"/>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Osoba ds. Standardów</a:t>
          </a:r>
          <a:endParaRPr lang="en-NZ" sz="1300" kern="1200" dirty="0"/>
        </a:p>
      </dsp:txBody>
      <dsp:txXfrm>
        <a:off x="1296140" y="2726554"/>
        <a:ext cx="1278730" cy="639365"/>
      </dsp:txXfrm>
    </dsp:sp>
    <dsp:sp modelId="{4531C589-F65E-4E4C-8836-EC8EAFAD8DA1}">
      <dsp:nvSpPr>
        <dsp:cNvPr id="0" name=""/>
        <dsp:cNvSpPr/>
      </dsp:nvSpPr>
      <dsp:spPr>
        <a:xfrm>
          <a:off x="1319860" y="3634453"/>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Osoba ds. Zrównoważonego Rozwoju</a:t>
          </a:r>
          <a:endParaRPr lang="en-NZ" sz="1300" kern="1200" dirty="0"/>
        </a:p>
      </dsp:txBody>
      <dsp:txXfrm>
        <a:off x="1319860" y="3634453"/>
        <a:ext cx="1278730" cy="639365"/>
      </dsp:txXfrm>
    </dsp:sp>
    <dsp:sp modelId="{16551E39-E120-4105-ACFB-316FA6A2F7D8}">
      <dsp:nvSpPr>
        <dsp:cNvPr id="0" name=""/>
        <dsp:cNvSpPr/>
      </dsp:nvSpPr>
      <dsp:spPr>
        <a:xfrm>
          <a:off x="1319860" y="4542352"/>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Osoba ds. Żywienia</a:t>
          </a:r>
          <a:endParaRPr lang="en-NZ" sz="1300" kern="1200" dirty="0"/>
        </a:p>
      </dsp:txBody>
      <dsp:txXfrm>
        <a:off x="1319860" y="4542352"/>
        <a:ext cx="1278730" cy="639365"/>
      </dsp:txXfrm>
    </dsp:sp>
    <dsp:sp modelId="{E8653875-10C9-4442-BA85-3E3752710A8C}">
      <dsp:nvSpPr>
        <dsp:cNvPr id="0" name=""/>
        <dsp:cNvSpPr/>
      </dsp:nvSpPr>
      <dsp:spPr>
        <a:xfrm>
          <a:off x="2587019" y="1800203"/>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Kierownik Biura</a:t>
          </a:r>
          <a:endParaRPr lang="en-NZ" sz="1300" kern="1200" dirty="0"/>
        </a:p>
      </dsp:txBody>
      <dsp:txXfrm>
        <a:off x="2587019" y="1800203"/>
        <a:ext cx="1278730" cy="639365"/>
      </dsp:txXfrm>
    </dsp:sp>
    <dsp:sp modelId="{8FB91638-F5C6-4C94-9F05-C45B852B0AC2}">
      <dsp:nvSpPr>
        <dsp:cNvPr id="0" name=""/>
        <dsp:cNvSpPr/>
      </dsp:nvSpPr>
      <dsp:spPr>
        <a:xfrm>
          <a:off x="2843404" y="2726554"/>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Asystent ds. Programu Pracy</a:t>
          </a:r>
          <a:endParaRPr lang="en-NZ" sz="1300" kern="1200" dirty="0"/>
        </a:p>
      </dsp:txBody>
      <dsp:txXfrm>
        <a:off x="2843404" y="2726554"/>
        <a:ext cx="1278730" cy="639365"/>
      </dsp:txXfrm>
    </dsp:sp>
    <dsp:sp modelId="{3F0F82A6-F9D1-4336-A6D4-4BF5EAC370F0}">
      <dsp:nvSpPr>
        <dsp:cNvPr id="0" name=""/>
        <dsp:cNvSpPr/>
      </dsp:nvSpPr>
      <dsp:spPr>
        <a:xfrm>
          <a:off x="2843404" y="3634453"/>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Asystent ds. Biura i Publikacji</a:t>
          </a:r>
          <a:endParaRPr lang="en-NZ" sz="1300" kern="1200" dirty="0"/>
        </a:p>
      </dsp:txBody>
      <dsp:txXfrm>
        <a:off x="2843404" y="3634453"/>
        <a:ext cx="1278730" cy="639365"/>
      </dsp:txXfrm>
    </dsp:sp>
    <dsp:sp modelId="{DF2D7CCF-39A0-49A8-8430-1D63696B58F9}">
      <dsp:nvSpPr>
        <dsp:cNvPr id="0" name=""/>
        <dsp:cNvSpPr/>
      </dsp:nvSpPr>
      <dsp:spPr>
        <a:xfrm>
          <a:off x="4134283" y="1818655"/>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Rzecznik</a:t>
          </a:r>
          <a:endParaRPr lang="en-NZ" sz="1300" kern="1200" dirty="0"/>
        </a:p>
      </dsp:txBody>
      <dsp:txXfrm>
        <a:off x="4134283" y="1818655"/>
        <a:ext cx="1278730" cy="639365"/>
      </dsp:txXfrm>
    </dsp:sp>
    <dsp:sp modelId="{79579CEC-DC63-4096-BB3D-5CF63E23C421}">
      <dsp:nvSpPr>
        <dsp:cNvPr id="0" name=""/>
        <dsp:cNvSpPr/>
      </dsp:nvSpPr>
      <dsp:spPr>
        <a:xfrm>
          <a:off x="5618250" y="1818655"/>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Rzecznik</a:t>
          </a:r>
          <a:endParaRPr lang="en-NZ" sz="1300" kern="1200" dirty="0"/>
        </a:p>
      </dsp:txBody>
      <dsp:txXfrm>
        <a:off x="5618250" y="1818655"/>
        <a:ext cx="1278730" cy="639365"/>
      </dsp:txXfrm>
    </dsp:sp>
    <dsp:sp modelId="{5382615F-1D68-428F-8FCF-099D79E90D77}">
      <dsp:nvSpPr>
        <dsp:cNvPr id="0" name=""/>
        <dsp:cNvSpPr/>
      </dsp:nvSpPr>
      <dsp:spPr>
        <a:xfrm>
          <a:off x="2547442" y="892304"/>
          <a:ext cx="1278730" cy="639365"/>
        </a:xfrm>
        <a:prstGeom prst="rect">
          <a:avLst/>
        </a:prstGeom>
        <a:solidFill>
          <a:schemeClr val="accen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Asystent DG/kontakty z członkami</a:t>
          </a:r>
          <a:endParaRPr lang="en-NZ" sz="1300" kern="1200" dirty="0"/>
        </a:p>
      </dsp:txBody>
      <dsp:txXfrm>
        <a:off x="2547442" y="892304"/>
        <a:ext cx="1278730" cy="6393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46" cy="497138"/>
          </a:xfrm>
          <a:prstGeom prst="rect">
            <a:avLst/>
          </a:prstGeom>
        </p:spPr>
        <p:txBody>
          <a:bodyPr vert="horz" lIns="94594" tIns="47297" rIns="94594" bIns="47297" rtlCol="0"/>
          <a:lstStyle>
            <a:lvl1pPr algn="l" fontAlgn="auto">
              <a:spcBef>
                <a:spcPts val="0"/>
              </a:spcBef>
              <a:spcAft>
                <a:spcPts val="0"/>
              </a:spcAft>
              <a:defRPr sz="1300">
                <a:latin typeface="+mn-lt"/>
                <a:cs typeface="+mn-cs"/>
              </a:defRPr>
            </a:lvl1pPr>
          </a:lstStyle>
          <a:p>
            <a:pPr>
              <a:defRPr/>
            </a:pPr>
            <a:r>
              <a:rPr lang="en-US" sz="1000" dirty="0"/>
              <a:t>Input to the IDF strategy plan 2014-2020</a:t>
            </a:r>
          </a:p>
          <a:p>
            <a:pPr>
              <a:defRPr/>
            </a:pPr>
            <a:r>
              <a:rPr lang="fr-BE" sz="1000" dirty="0"/>
              <a:t>Ines-Luc-Ida (ILI) </a:t>
            </a:r>
            <a:r>
              <a:rPr lang="fr-BE" sz="1000" dirty="0" err="1"/>
              <a:t>working</a:t>
            </a:r>
            <a:r>
              <a:rPr lang="fr-BE" sz="1000" dirty="0"/>
              <a:t> group</a:t>
            </a:r>
          </a:p>
          <a:p>
            <a:pPr>
              <a:defRPr/>
            </a:pPr>
            <a:r>
              <a:rPr lang="nl-BE" sz="1000" dirty="0"/>
              <a:t>Berlin, December 2013</a:t>
            </a:r>
          </a:p>
        </p:txBody>
      </p:sp>
      <p:sp>
        <p:nvSpPr>
          <p:cNvPr id="3" name="Date Placeholder 2"/>
          <p:cNvSpPr>
            <a:spLocks noGrp="1"/>
          </p:cNvSpPr>
          <p:nvPr>
            <p:ph type="dt" sz="quarter" idx="1"/>
          </p:nvPr>
        </p:nvSpPr>
        <p:spPr>
          <a:xfrm>
            <a:off x="3853614" y="2"/>
            <a:ext cx="2950446" cy="497138"/>
          </a:xfrm>
          <a:prstGeom prst="rect">
            <a:avLst/>
          </a:prstGeom>
        </p:spPr>
        <p:txBody>
          <a:bodyPr vert="horz" lIns="94594" tIns="47297" rIns="94594" bIns="47297" rtlCol="0"/>
          <a:lstStyle>
            <a:lvl1pPr algn="r" fontAlgn="auto">
              <a:spcBef>
                <a:spcPts val="0"/>
              </a:spcBef>
              <a:spcAft>
                <a:spcPts val="0"/>
              </a:spcAft>
              <a:defRPr sz="1300">
                <a:latin typeface="+mn-lt"/>
                <a:cs typeface="+mn-cs"/>
              </a:defRPr>
            </a:lvl1pPr>
          </a:lstStyle>
          <a:p>
            <a:pPr>
              <a:defRPr/>
            </a:pPr>
            <a:r>
              <a:rPr lang="nl-BE" sz="1000" dirty="0"/>
              <a:t>As of </a:t>
            </a:r>
            <a:fld id="{AC5E4708-5697-488F-9ED0-422E48D0AF66}" type="datetimeFigureOut">
              <a:rPr lang="nl-BE" sz="1000"/>
              <a:pPr>
                <a:defRPr/>
              </a:pPr>
              <a:t>26/04/2015</a:t>
            </a:fld>
            <a:endParaRPr lang="nl-BE" sz="1000" dirty="0"/>
          </a:p>
        </p:txBody>
      </p:sp>
      <p:sp>
        <p:nvSpPr>
          <p:cNvPr id="4" name="Footer Placeholder 3"/>
          <p:cNvSpPr>
            <a:spLocks noGrp="1"/>
          </p:cNvSpPr>
          <p:nvPr>
            <p:ph type="ftr" sz="quarter" idx="2"/>
          </p:nvPr>
        </p:nvSpPr>
        <p:spPr>
          <a:xfrm>
            <a:off x="1" y="9440493"/>
            <a:ext cx="2950446" cy="497138"/>
          </a:xfrm>
          <a:prstGeom prst="rect">
            <a:avLst/>
          </a:prstGeom>
        </p:spPr>
        <p:txBody>
          <a:bodyPr vert="horz" lIns="94594" tIns="47297" rIns="94594" bIns="47297" rtlCol="0" anchor="b"/>
          <a:lstStyle>
            <a:lvl1pPr algn="l" fontAlgn="auto">
              <a:spcBef>
                <a:spcPts val="0"/>
              </a:spcBef>
              <a:spcAft>
                <a:spcPts val="0"/>
              </a:spcAft>
              <a:defRPr sz="1300">
                <a:latin typeface="+mn-lt"/>
                <a:cs typeface="+mn-cs"/>
              </a:defRPr>
            </a:lvl1pPr>
          </a:lstStyle>
          <a:p>
            <a:pPr>
              <a:defRPr/>
            </a:pPr>
            <a:endParaRPr lang="nl-BE" dirty="0"/>
          </a:p>
        </p:txBody>
      </p:sp>
      <p:sp>
        <p:nvSpPr>
          <p:cNvPr id="5" name="Slide Number Placeholder 4"/>
          <p:cNvSpPr>
            <a:spLocks noGrp="1"/>
          </p:cNvSpPr>
          <p:nvPr>
            <p:ph type="sldNum" sz="quarter" idx="3"/>
          </p:nvPr>
        </p:nvSpPr>
        <p:spPr>
          <a:xfrm>
            <a:off x="3853614" y="9440493"/>
            <a:ext cx="2950446" cy="497138"/>
          </a:xfrm>
          <a:prstGeom prst="rect">
            <a:avLst/>
          </a:prstGeom>
        </p:spPr>
        <p:txBody>
          <a:bodyPr vert="horz" lIns="94594" tIns="47297" rIns="94594" bIns="47297" rtlCol="0" anchor="b"/>
          <a:lstStyle>
            <a:lvl1pPr algn="r" fontAlgn="auto">
              <a:spcBef>
                <a:spcPts val="0"/>
              </a:spcBef>
              <a:spcAft>
                <a:spcPts val="0"/>
              </a:spcAft>
              <a:defRPr sz="1300">
                <a:latin typeface="+mn-lt"/>
                <a:cs typeface="+mn-cs"/>
              </a:defRPr>
            </a:lvl1pPr>
          </a:lstStyle>
          <a:p>
            <a:pPr>
              <a:defRPr/>
            </a:pPr>
            <a:fld id="{7AEBCEF2-34EA-4DEB-B8CF-DEA05A25FCA0}" type="slidenum">
              <a:rPr lang="nl-BE"/>
              <a:pPr>
                <a:defRPr/>
              </a:pPr>
              <a:t>‹#›</a:t>
            </a:fld>
            <a:endParaRPr lang="nl-BE"/>
          </a:p>
        </p:txBody>
      </p:sp>
    </p:spTree>
    <p:extLst>
      <p:ext uri="{BB962C8B-B14F-4D97-AF65-F5344CB8AC3E}">
        <p14:creationId xmlns:p14="http://schemas.microsoft.com/office/powerpoint/2010/main" val="85882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8893" cy="497138"/>
          </a:xfrm>
          <a:prstGeom prst="rect">
            <a:avLst/>
          </a:prstGeom>
        </p:spPr>
        <p:txBody>
          <a:bodyPr vert="horz" lIns="94594" tIns="47297" rIns="94594" bIns="47297" rtlCol="0"/>
          <a:lstStyle>
            <a:lvl1pPr algn="l" fontAlgn="auto">
              <a:spcBef>
                <a:spcPts val="0"/>
              </a:spcBef>
              <a:spcAft>
                <a:spcPts val="0"/>
              </a:spcAft>
              <a:defRPr sz="1300">
                <a:latin typeface="+mn-lt"/>
                <a:cs typeface="+mn-cs"/>
              </a:defRPr>
            </a:lvl1pPr>
          </a:lstStyle>
          <a:p>
            <a:pPr>
              <a:defRPr/>
            </a:pPr>
            <a:endParaRPr lang="fr-BE"/>
          </a:p>
        </p:txBody>
      </p:sp>
      <p:sp>
        <p:nvSpPr>
          <p:cNvPr id="3" name="Date Placeholder 2"/>
          <p:cNvSpPr>
            <a:spLocks noGrp="1"/>
          </p:cNvSpPr>
          <p:nvPr>
            <p:ph type="dt" idx="1"/>
          </p:nvPr>
        </p:nvSpPr>
        <p:spPr>
          <a:xfrm>
            <a:off x="3855166" y="2"/>
            <a:ext cx="2948893" cy="497138"/>
          </a:xfrm>
          <a:prstGeom prst="rect">
            <a:avLst/>
          </a:prstGeom>
        </p:spPr>
        <p:txBody>
          <a:bodyPr vert="horz" lIns="94594" tIns="47297" rIns="94594" bIns="47297" rtlCol="0"/>
          <a:lstStyle>
            <a:lvl1pPr algn="r" fontAlgn="auto">
              <a:spcBef>
                <a:spcPts val="0"/>
              </a:spcBef>
              <a:spcAft>
                <a:spcPts val="0"/>
              </a:spcAft>
              <a:defRPr sz="1300">
                <a:latin typeface="+mn-lt"/>
                <a:cs typeface="+mn-cs"/>
              </a:defRPr>
            </a:lvl1pPr>
          </a:lstStyle>
          <a:p>
            <a:pPr>
              <a:defRPr/>
            </a:pPr>
            <a:fld id="{9EE5D1A7-1E21-45F5-B0EE-B6AAD52AF9C5}" type="datetimeFigureOut">
              <a:rPr lang="fr-BE"/>
              <a:pPr>
                <a:defRPr/>
              </a:pPr>
              <a:t>26/04/2015</a:t>
            </a:fld>
            <a:endParaRPr lang="fr-BE"/>
          </a:p>
        </p:txBody>
      </p:sp>
      <p:sp>
        <p:nvSpPr>
          <p:cNvPr id="4" name="Slide Image Placeholder 3"/>
          <p:cNvSpPr>
            <a:spLocks noGrp="1" noRot="1" noChangeAspect="1"/>
          </p:cNvSpPr>
          <p:nvPr>
            <p:ph type="sldImg" idx="2"/>
          </p:nvPr>
        </p:nvSpPr>
        <p:spPr>
          <a:xfrm>
            <a:off x="919163" y="744538"/>
            <a:ext cx="4967287" cy="3727450"/>
          </a:xfrm>
          <a:prstGeom prst="rect">
            <a:avLst/>
          </a:prstGeom>
          <a:noFill/>
          <a:ln w="12700">
            <a:solidFill>
              <a:prstClr val="black"/>
            </a:solidFill>
          </a:ln>
        </p:spPr>
        <p:txBody>
          <a:bodyPr vert="horz" lIns="94594" tIns="47297" rIns="94594" bIns="47297" rtlCol="0" anchor="ctr"/>
          <a:lstStyle/>
          <a:p>
            <a:pPr lvl="0"/>
            <a:endParaRPr lang="fr-BE" noProof="0"/>
          </a:p>
        </p:txBody>
      </p:sp>
      <p:sp>
        <p:nvSpPr>
          <p:cNvPr id="5" name="Notes Placeholder 4"/>
          <p:cNvSpPr>
            <a:spLocks noGrp="1"/>
          </p:cNvSpPr>
          <p:nvPr>
            <p:ph type="body" sz="quarter" idx="3"/>
          </p:nvPr>
        </p:nvSpPr>
        <p:spPr>
          <a:xfrm>
            <a:off x="680873" y="4721955"/>
            <a:ext cx="5443868" cy="4472531"/>
          </a:xfrm>
          <a:prstGeom prst="rect">
            <a:avLst/>
          </a:prstGeom>
        </p:spPr>
        <p:txBody>
          <a:bodyPr vert="horz" lIns="94594" tIns="47297" rIns="94594" bIns="4729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9440493"/>
            <a:ext cx="2948893" cy="497138"/>
          </a:xfrm>
          <a:prstGeom prst="rect">
            <a:avLst/>
          </a:prstGeom>
        </p:spPr>
        <p:txBody>
          <a:bodyPr vert="horz" lIns="94594" tIns="47297" rIns="94594" bIns="47297" rtlCol="0" anchor="b"/>
          <a:lstStyle>
            <a:lvl1pPr algn="l" fontAlgn="auto">
              <a:spcBef>
                <a:spcPts val="0"/>
              </a:spcBef>
              <a:spcAft>
                <a:spcPts val="0"/>
              </a:spcAft>
              <a:defRPr sz="13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55166" y="9440493"/>
            <a:ext cx="2948893" cy="497138"/>
          </a:xfrm>
          <a:prstGeom prst="rect">
            <a:avLst/>
          </a:prstGeom>
        </p:spPr>
        <p:txBody>
          <a:bodyPr vert="horz" lIns="94594" tIns="47297" rIns="94594" bIns="47297" rtlCol="0" anchor="b"/>
          <a:lstStyle>
            <a:lvl1pPr algn="r" fontAlgn="auto">
              <a:spcBef>
                <a:spcPts val="0"/>
              </a:spcBef>
              <a:spcAft>
                <a:spcPts val="0"/>
              </a:spcAft>
              <a:defRPr sz="1300">
                <a:latin typeface="+mn-lt"/>
                <a:cs typeface="+mn-cs"/>
              </a:defRPr>
            </a:lvl1pPr>
          </a:lstStyle>
          <a:p>
            <a:pPr>
              <a:defRPr/>
            </a:pPr>
            <a:fld id="{67819355-DA13-428F-8E0D-84FA90BAD5B4}" type="slidenum">
              <a:rPr lang="fr-BE"/>
              <a:pPr>
                <a:defRPr/>
              </a:pPr>
              <a:t>‹#›</a:t>
            </a:fld>
            <a:endParaRPr lang="fr-BE"/>
          </a:p>
        </p:txBody>
      </p:sp>
    </p:spTree>
    <p:extLst>
      <p:ext uri="{BB962C8B-B14F-4D97-AF65-F5344CB8AC3E}">
        <p14:creationId xmlns:p14="http://schemas.microsoft.com/office/powerpoint/2010/main" val="886666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A4AFAC2-4DFA-4214-9133-174609C3D2B3}" type="slidenum">
              <a:rPr lang="nb-NO" smtClean="0"/>
              <a:pPr/>
              <a:t>2</a:t>
            </a:fld>
            <a:endParaRPr lang="nb-NO"/>
          </a:p>
        </p:txBody>
      </p:sp>
    </p:spTree>
    <p:extLst>
      <p:ext uri="{BB962C8B-B14F-4D97-AF65-F5344CB8AC3E}">
        <p14:creationId xmlns:p14="http://schemas.microsoft.com/office/powerpoint/2010/main" val="121233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67819355-DA13-428F-8E0D-84FA90BAD5B4}" type="slidenum">
              <a:rPr lang="fr-BE" smtClean="0"/>
              <a:pPr>
                <a:defRPr/>
              </a:pPr>
              <a:t>4</a:t>
            </a:fld>
            <a:endParaRPr lang="fr-BE"/>
          </a:p>
        </p:txBody>
      </p:sp>
    </p:spTree>
    <p:extLst>
      <p:ext uri="{BB962C8B-B14F-4D97-AF65-F5344CB8AC3E}">
        <p14:creationId xmlns:p14="http://schemas.microsoft.com/office/powerpoint/2010/main" val="272606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These facts are then available for our member countries to use in the establishment of best practices, policies and standards at national and regional levels and for IDF to use in our work with international intergovernmental organisations in global framework, policy and standards development.</a:t>
            </a:r>
          </a:p>
          <a:p>
            <a:endParaRPr lang="en-NZ" dirty="0"/>
          </a:p>
        </p:txBody>
      </p:sp>
      <p:sp>
        <p:nvSpPr>
          <p:cNvPr id="4" name="Slide Number Placeholder 3"/>
          <p:cNvSpPr>
            <a:spLocks noGrp="1"/>
          </p:cNvSpPr>
          <p:nvPr>
            <p:ph type="sldNum" sz="quarter" idx="10"/>
          </p:nvPr>
        </p:nvSpPr>
        <p:spPr/>
        <p:txBody>
          <a:bodyPr/>
          <a:lstStyle/>
          <a:p>
            <a:pPr>
              <a:defRPr/>
            </a:pPr>
            <a:fld id="{67819355-DA13-428F-8E0D-84FA90BAD5B4}" type="slidenum">
              <a:rPr lang="fr-BE" smtClean="0"/>
              <a:pPr>
                <a:defRPr/>
              </a:pPr>
              <a:t>10</a:t>
            </a:fld>
            <a:endParaRPr lang="fr-BE"/>
          </a:p>
        </p:txBody>
      </p:sp>
    </p:spTree>
    <p:extLst>
      <p:ext uri="{BB962C8B-B14F-4D97-AF65-F5344CB8AC3E}">
        <p14:creationId xmlns:p14="http://schemas.microsoft.com/office/powerpoint/2010/main" val="83890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0518" y="4825653"/>
            <a:ext cx="5443868" cy="4472531"/>
          </a:xfrm>
        </p:spPr>
        <p:txBody>
          <a:bodyPr/>
          <a:lstStyle/>
          <a:p>
            <a:r>
              <a:rPr lang="en-NZ" dirty="0"/>
              <a:t>Through our work programme and using the best available scientific and evidence based information we provide a mechanism for the sector to reach global consensus on the technical facts relating to these important issues. </a:t>
            </a:r>
          </a:p>
          <a:p>
            <a:r>
              <a:rPr lang="en-NZ" dirty="0" smtClean="0"/>
              <a:t> </a:t>
            </a:r>
          </a:p>
        </p:txBody>
      </p:sp>
      <p:sp>
        <p:nvSpPr>
          <p:cNvPr id="4" name="Slide Number Placeholder 3"/>
          <p:cNvSpPr>
            <a:spLocks noGrp="1"/>
          </p:cNvSpPr>
          <p:nvPr>
            <p:ph type="sldNum" sz="quarter" idx="10"/>
          </p:nvPr>
        </p:nvSpPr>
        <p:spPr/>
        <p:txBody>
          <a:bodyPr/>
          <a:lstStyle/>
          <a:p>
            <a:pPr>
              <a:defRPr/>
            </a:pPr>
            <a:fld id="{67819355-DA13-428F-8E0D-84FA90BAD5B4}" type="slidenum">
              <a:rPr lang="fr-BE" smtClean="0"/>
              <a:pPr>
                <a:defRPr/>
              </a:pPr>
              <a:t>11</a:t>
            </a:fld>
            <a:endParaRPr lang="fr-BE"/>
          </a:p>
        </p:txBody>
      </p:sp>
    </p:spTree>
    <p:extLst>
      <p:ext uri="{BB962C8B-B14F-4D97-AF65-F5344CB8AC3E}">
        <p14:creationId xmlns:p14="http://schemas.microsoft.com/office/powerpoint/2010/main" val="145451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19728B30-C188-48E3-8DB4-5AD258F0B70E}" type="slidenum">
              <a:rPr lang="en-GB" smtClean="0"/>
              <a:pPr>
                <a:defRPr/>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19728B30-C188-48E3-8DB4-5AD258F0B70E}" type="slidenum">
              <a:rPr lang="en-GB" smtClean="0"/>
              <a:pPr>
                <a:defRPr/>
              </a:pPr>
              <a:t>17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80928"/>
            <a:ext cx="7772400" cy="1470025"/>
          </a:xfrm>
        </p:spPr>
        <p:txBody>
          <a:bodyPr/>
          <a:lstStyle>
            <a:lvl1pPr>
              <a:defRPr baseline="0">
                <a:solidFill>
                  <a:schemeClr val="bg1"/>
                </a:solidFill>
              </a:defRPr>
            </a:lvl1pPr>
          </a:lstStyle>
          <a:p>
            <a:r>
              <a:rPr lang="en-US" smtClean="0"/>
              <a:t>Click to edit Master title style</a:t>
            </a:r>
            <a:endParaRPr lang="fr-BE" dirty="0"/>
          </a:p>
        </p:txBody>
      </p:sp>
      <p:sp>
        <p:nvSpPr>
          <p:cNvPr id="3" name="Subtitle 2"/>
          <p:cNvSpPr>
            <a:spLocks noGrp="1"/>
          </p:cNvSpPr>
          <p:nvPr>
            <p:ph type="subTitle" idx="1"/>
          </p:nvPr>
        </p:nvSpPr>
        <p:spPr>
          <a:xfrm>
            <a:off x="1371600" y="4606280"/>
            <a:ext cx="6400800" cy="1270992"/>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DA5A8FB-4459-44B8-80C5-8CA53267E733}" type="slidenum">
              <a:rPr lang="fr-BE"/>
              <a:pPr>
                <a:defRPr/>
              </a:pPr>
              <a:t>‹#›</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p>
            <a:r>
              <a:rPr lang="en-US" smtClean="0"/>
              <a:t>Click to edit Master title style</a:t>
            </a:r>
            <a:endParaRPr lang="fr-BE" dirty="0"/>
          </a:p>
        </p:txBody>
      </p:sp>
      <p:sp>
        <p:nvSpPr>
          <p:cNvPr id="3" name="Vertical Text Placeholder 2"/>
          <p:cNvSpPr>
            <a:spLocks noGrp="1"/>
          </p:cNvSpPr>
          <p:nvPr>
            <p:ph type="body" orient="vert" idx="1"/>
          </p:nvPr>
        </p:nvSpPr>
        <p:spPr>
          <a:xfrm>
            <a:off x="1331640" y="1600200"/>
            <a:ext cx="735516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4" name="Slide Number Placeholder 5"/>
          <p:cNvSpPr>
            <a:spLocks noGrp="1"/>
          </p:cNvSpPr>
          <p:nvPr>
            <p:ph type="sldNum" sz="quarter" idx="10"/>
          </p:nvPr>
        </p:nvSpPr>
        <p:spPr/>
        <p:txBody>
          <a:bodyPr/>
          <a:lstStyle>
            <a:lvl1pPr>
              <a:defRPr/>
            </a:lvl1pPr>
          </a:lstStyle>
          <a:p>
            <a:pPr>
              <a:defRPr/>
            </a:pPr>
            <a:fld id="{67A98F9E-2DD9-4464-9D24-F80C4D50AC33}" type="slidenum">
              <a:rPr lang="fr-BE"/>
              <a:pPr>
                <a:defRPr/>
              </a:pPr>
              <a:t>‹#›</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1331640" y="274638"/>
            <a:ext cx="51453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4" name="Slide Number Placeholder 5"/>
          <p:cNvSpPr>
            <a:spLocks noGrp="1"/>
          </p:cNvSpPr>
          <p:nvPr>
            <p:ph type="sldNum" sz="quarter" idx="10"/>
          </p:nvPr>
        </p:nvSpPr>
        <p:spPr/>
        <p:txBody>
          <a:bodyPr/>
          <a:lstStyle>
            <a:lvl1pPr>
              <a:defRPr/>
            </a:lvl1pPr>
          </a:lstStyle>
          <a:p>
            <a:pPr>
              <a:defRPr/>
            </a:pPr>
            <a:fld id="{4E71E19D-C64C-40BF-BEB0-201535D29A9F}" type="slidenum">
              <a:rPr lang="fr-BE"/>
              <a:pPr>
                <a:defRPr/>
              </a:pPr>
              <a:t>‹#›</a:t>
            </a:fld>
            <a:endParaRPr lang="fr-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hank you for your attention">
    <p:spTree>
      <p:nvGrpSpPr>
        <p:cNvPr id="1" name=""/>
        <p:cNvGrpSpPr/>
        <p:nvPr/>
      </p:nvGrpSpPr>
      <p:grpSpPr>
        <a:xfrm>
          <a:off x="0" y="0"/>
          <a:ext cx="0" cy="0"/>
          <a:chOff x="0" y="0"/>
          <a:chExt cx="0" cy="0"/>
        </a:xfrm>
      </p:grpSpPr>
      <p:pic>
        <p:nvPicPr>
          <p:cNvPr id="2" name="Picture 4" descr="FIL_LogoNEW_Vect_CMYK.jpg"/>
          <p:cNvPicPr>
            <a:picLocks noChangeAspect="1"/>
          </p:cNvPicPr>
          <p:nvPr userDrawn="1"/>
        </p:nvPicPr>
        <p:blipFill>
          <a:blip r:embed="rId2" cstate="print"/>
          <a:srcRect/>
          <a:stretch>
            <a:fillRect/>
          </a:stretch>
        </p:blipFill>
        <p:spPr bwMode="auto">
          <a:xfrm>
            <a:off x="3492500" y="693738"/>
            <a:ext cx="2159000" cy="2159000"/>
          </a:xfrm>
          <a:prstGeom prst="rect">
            <a:avLst/>
          </a:prstGeom>
          <a:noFill/>
          <a:ln w="9525">
            <a:noFill/>
            <a:miter lim="800000"/>
            <a:headEnd/>
            <a:tailEnd/>
          </a:ln>
        </p:spPr>
      </p:pic>
      <p:sp>
        <p:nvSpPr>
          <p:cNvPr id="3" name="TextBox 2"/>
          <p:cNvSpPr txBox="1"/>
          <p:nvPr userDrawn="1"/>
        </p:nvSpPr>
        <p:spPr>
          <a:xfrm>
            <a:off x="0" y="2917825"/>
            <a:ext cx="9144000" cy="1447800"/>
          </a:xfrm>
          <a:prstGeom prst="rect">
            <a:avLst/>
          </a:prstGeom>
          <a:noFill/>
        </p:spPr>
        <p:txBody>
          <a:bodyPr>
            <a:spAutoFit/>
          </a:bodyPr>
          <a:lstStyle/>
          <a:p>
            <a:pPr algn="ctr" fontAlgn="auto">
              <a:spcBef>
                <a:spcPts val="0"/>
              </a:spcBef>
              <a:spcAft>
                <a:spcPts val="0"/>
              </a:spcAft>
              <a:defRPr/>
            </a:pPr>
            <a:r>
              <a:rPr lang="fr-FR" sz="4400" b="1" dirty="0" err="1">
                <a:solidFill>
                  <a:schemeClr val="accent1">
                    <a:lumMod val="75000"/>
                  </a:schemeClr>
                </a:solidFill>
                <a:latin typeface="+mn-lt"/>
                <a:cs typeface="+mn-cs"/>
              </a:rPr>
              <a:t>Thank</a:t>
            </a:r>
            <a:r>
              <a:rPr lang="fr-FR" sz="4400" b="1" dirty="0">
                <a:solidFill>
                  <a:schemeClr val="accent1">
                    <a:lumMod val="75000"/>
                  </a:schemeClr>
                </a:solidFill>
                <a:latin typeface="+mn-lt"/>
                <a:cs typeface="+mn-cs"/>
              </a:rPr>
              <a:t> </a:t>
            </a:r>
            <a:r>
              <a:rPr lang="fr-FR" sz="4400" b="1" dirty="0" err="1">
                <a:solidFill>
                  <a:schemeClr val="accent1">
                    <a:lumMod val="75000"/>
                  </a:schemeClr>
                </a:solidFill>
                <a:latin typeface="+mn-lt"/>
                <a:cs typeface="+mn-cs"/>
              </a:rPr>
              <a:t>you</a:t>
            </a:r>
            <a:r>
              <a:rPr lang="fr-FR" sz="4400" b="1" dirty="0">
                <a:solidFill>
                  <a:schemeClr val="accent1">
                    <a:lumMod val="75000"/>
                  </a:schemeClr>
                </a:solidFill>
                <a:latin typeface="+mn-lt"/>
                <a:cs typeface="+mn-cs"/>
              </a:rPr>
              <a:t> </a:t>
            </a:r>
          </a:p>
          <a:p>
            <a:pPr algn="ctr" fontAlgn="auto">
              <a:spcBef>
                <a:spcPts val="0"/>
              </a:spcBef>
              <a:spcAft>
                <a:spcPts val="0"/>
              </a:spcAft>
              <a:defRPr/>
            </a:pPr>
            <a:r>
              <a:rPr lang="fr-FR" sz="4400" b="1" dirty="0">
                <a:solidFill>
                  <a:schemeClr val="accent1">
                    <a:lumMod val="75000"/>
                  </a:schemeClr>
                </a:solidFill>
                <a:latin typeface="+mn-lt"/>
                <a:cs typeface="+mn-cs"/>
              </a:rPr>
              <a:t>for </a:t>
            </a:r>
            <a:r>
              <a:rPr lang="fr-FR" sz="4400" b="1" dirty="0" err="1">
                <a:solidFill>
                  <a:schemeClr val="accent1">
                    <a:lumMod val="75000"/>
                  </a:schemeClr>
                </a:solidFill>
                <a:latin typeface="+mn-lt"/>
                <a:cs typeface="+mn-cs"/>
              </a:rPr>
              <a:t>your</a:t>
            </a:r>
            <a:r>
              <a:rPr lang="fr-FR" sz="4400" b="1" dirty="0">
                <a:solidFill>
                  <a:schemeClr val="accent1">
                    <a:lumMod val="75000"/>
                  </a:schemeClr>
                </a:solidFill>
                <a:latin typeface="+mn-lt"/>
                <a:cs typeface="+mn-cs"/>
              </a:rPr>
              <a:t> attention</a:t>
            </a:r>
            <a:endParaRPr lang="fr-BE" sz="4400" b="1" dirty="0">
              <a:solidFill>
                <a:schemeClr val="accent1">
                  <a:lumMod val="75000"/>
                </a:schemeClr>
              </a:solidFill>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2411760" y="980728"/>
            <a:ext cx="5832648" cy="796950"/>
          </a:xfrm>
        </p:spPr>
        <p:txBody>
          <a:bodyPr>
            <a:normAutofit/>
          </a:bodyPr>
          <a:lstStyle>
            <a:lvl1pPr algn="l">
              <a:defRPr sz="3000" baseline="0">
                <a:solidFill>
                  <a:schemeClr val="tx1"/>
                </a:solidFill>
              </a:defRPr>
            </a:lvl1pPr>
          </a:lstStyle>
          <a:p>
            <a:r>
              <a:rPr lang="en-US" dirty="0" smtClean="0"/>
              <a:t>Click to edit Master title style</a:t>
            </a:r>
            <a:endParaRPr lang="fr-BE" dirty="0"/>
          </a:p>
        </p:txBody>
      </p:sp>
      <p:sp>
        <p:nvSpPr>
          <p:cNvPr id="3" name="Content Placeholder 2"/>
          <p:cNvSpPr>
            <a:spLocks noGrp="1"/>
          </p:cNvSpPr>
          <p:nvPr>
            <p:ph idx="1"/>
          </p:nvPr>
        </p:nvSpPr>
        <p:spPr>
          <a:xfrm>
            <a:off x="2483768" y="1916832"/>
            <a:ext cx="6203032" cy="341724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Slide Number Placeholder 5"/>
          <p:cNvSpPr>
            <a:spLocks noGrp="1"/>
          </p:cNvSpPr>
          <p:nvPr>
            <p:ph type="sldNum" sz="quarter" idx="10"/>
          </p:nvPr>
        </p:nvSpPr>
        <p:spPr/>
        <p:txBody>
          <a:bodyPr/>
          <a:lstStyle>
            <a:lvl1pPr>
              <a:defRPr/>
            </a:lvl1pPr>
          </a:lstStyle>
          <a:p>
            <a:pPr>
              <a:defRPr/>
            </a:pPr>
            <a:fld id="{574A552D-339C-4AAB-944D-5D9C3B6D6248}" type="slidenum">
              <a:rPr lang="fr-BE"/>
              <a:pPr>
                <a:defRPr/>
              </a:pPr>
              <a:t>‹#›</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283152" cy="1143000"/>
          </a:xfrm>
        </p:spPr>
        <p:txBody>
          <a:bodyPr/>
          <a:lstStyle/>
          <a:p>
            <a:r>
              <a:rPr lang="en-US" smtClean="0"/>
              <a:t>Click to edit Master title style</a:t>
            </a:r>
            <a:endParaRPr lang="fr-BE" dirty="0"/>
          </a:p>
        </p:txBody>
      </p:sp>
      <p:sp>
        <p:nvSpPr>
          <p:cNvPr id="3" name="Content Placeholder 2"/>
          <p:cNvSpPr>
            <a:spLocks noGrp="1"/>
          </p:cNvSpPr>
          <p:nvPr>
            <p:ph idx="1"/>
          </p:nvPr>
        </p:nvSpPr>
        <p:spPr>
          <a:xfrm>
            <a:off x="1331640" y="1600200"/>
            <a:ext cx="735516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4" name="Slide Number Placeholder 5"/>
          <p:cNvSpPr>
            <a:spLocks noGrp="1"/>
          </p:cNvSpPr>
          <p:nvPr>
            <p:ph type="sldNum" sz="quarter" idx="10"/>
          </p:nvPr>
        </p:nvSpPr>
        <p:spPr/>
        <p:txBody>
          <a:bodyPr/>
          <a:lstStyle>
            <a:lvl1pPr>
              <a:defRPr/>
            </a:lvl1pPr>
          </a:lstStyle>
          <a:p>
            <a:pPr>
              <a:defRPr/>
            </a:pPr>
            <a:fld id="{47790841-5FC8-4105-BBB7-16B682A2D7C8}" type="slidenum">
              <a:rPr lang="fr-BE"/>
              <a:pPr>
                <a:defRPr/>
              </a:pPr>
              <a:t>‹#›</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1639" y="4406900"/>
            <a:ext cx="7163073"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1331639" y="2906713"/>
            <a:ext cx="716307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DEF70BE-6B34-4CD6-80D4-83D79B06CE2C}" type="slidenum">
              <a:rPr lang="fr-BE"/>
              <a:pPr>
                <a:defRPr/>
              </a:pPr>
              <a:t>‹#›</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p>
            <a:r>
              <a:rPr lang="en-US" smtClean="0"/>
              <a:t>Click to edit Master title style</a:t>
            </a:r>
            <a:endParaRPr lang="fr-BE" dirty="0"/>
          </a:p>
        </p:txBody>
      </p:sp>
      <p:sp>
        <p:nvSpPr>
          <p:cNvPr id="3" name="Content Placeholder 2"/>
          <p:cNvSpPr>
            <a:spLocks noGrp="1"/>
          </p:cNvSpPr>
          <p:nvPr>
            <p:ph sz="half" idx="1"/>
          </p:nvPr>
        </p:nvSpPr>
        <p:spPr>
          <a:xfrm>
            <a:off x="1331640" y="1600200"/>
            <a:ext cx="35283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4" name="Content Placeholder 3"/>
          <p:cNvSpPr>
            <a:spLocks noGrp="1"/>
          </p:cNvSpPr>
          <p:nvPr>
            <p:ph sz="half" idx="2"/>
          </p:nvPr>
        </p:nvSpPr>
        <p:spPr>
          <a:xfrm>
            <a:off x="5004048" y="1600200"/>
            <a:ext cx="36827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5" name="Slide Number Placeholder 5"/>
          <p:cNvSpPr>
            <a:spLocks noGrp="1"/>
          </p:cNvSpPr>
          <p:nvPr>
            <p:ph type="sldNum" sz="quarter" idx="10"/>
          </p:nvPr>
        </p:nvSpPr>
        <p:spPr/>
        <p:txBody>
          <a:bodyPr/>
          <a:lstStyle>
            <a:lvl1pPr>
              <a:defRPr/>
            </a:lvl1pPr>
          </a:lstStyle>
          <a:p>
            <a:pPr>
              <a:defRPr/>
            </a:pPr>
            <a:fld id="{7A62D701-D5B5-413E-BBC1-78DFEAD8E49A}" type="slidenum">
              <a:rPr lang="fr-BE"/>
              <a:pPr>
                <a:defRPr/>
              </a:pPr>
              <a:t>‹#›</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lvl1pPr>
              <a:defRPr/>
            </a:lvl1pPr>
          </a:lstStyle>
          <a:p>
            <a:r>
              <a:rPr lang="en-US" smtClean="0"/>
              <a:t>Click to edit Master title style</a:t>
            </a:r>
            <a:endParaRPr lang="fr-BE" dirty="0"/>
          </a:p>
        </p:txBody>
      </p:sp>
      <p:sp>
        <p:nvSpPr>
          <p:cNvPr id="3" name="Text Placeholder 2"/>
          <p:cNvSpPr>
            <a:spLocks noGrp="1"/>
          </p:cNvSpPr>
          <p:nvPr>
            <p:ph type="body" idx="1"/>
          </p:nvPr>
        </p:nvSpPr>
        <p:spPr>
          <a:xfrm>
            <a:off x="1331640" y="1535113"/>
            <a:ext cx="35283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5" name="Text Placeholder 4"/>
          <p:cNvSpPr>
            <a:spLocks noGrp="1"/>
          </p:cNvSpPr>
          <p:nvPr>
            <p:ph type="body" sz="quarter" idx="3"/>
          </p:nvPr>
        </p:nvSpPr>
        <p:spPr>
          <a:xfrm>
            <a:off x="5004048" y="1535113"/>
            <a:ext cx="36827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7" name="Slide Number Placeholder 5"/>
          <p:cNvSpPr>
            <a:spLocks noGrp="1"/>
          </p:cNvSpPr>
          <p:nvPr>
            <p:ph type="sldNum" sz="quarter" idx="10"/>
          </p:nvPr>
        </p:nvSpPr>
        <p:spPr/>
        <p:txBody>
          <a:bodyPr/>
          <a:lstStyle>
            <a:lvl1pPr>
              <a:defRPr/>
            </a:lvl1pPr>
          </a:lstStyle>
          <a:p>
            <a:pPr>
              <a:defRPr/>
            </a:pPr>
            <a:fld id="{B559BDCC-752F-48DF-8AFF-AA434C8987E8}" type="slidenum">
              <a:rPr lang="fr-BE"/>
              <a:pPr>
                <a:defRPr/>
              </a:pPr>
              <a:t>‹#›</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p>
            <a:r>
              <a:rPr lang="en-US" smtClean="0"/>
              <a:t>Click to edit Master title style</a:t>
            </a:r>
            <a:endParaRPr lang="fr-BE" dirty="0"/>
          </a:p>
        </p:txBody>
      </p:sp>
      <p:sp>
        <p:nvSpPr>
          <p:cNvPr id="3" name="Slide Number Placeholder 5"/>
          <p:cNvSpPr>
            <a:spLocks noGrp="1"/>
          </p:cNvSpPr>
          <p:nvPr>
            <p:ph type="sldNum" sz="quarter" idx="10"/>
          </p:nvPr>
        </p:nvSpPr>
        <p:spPr/>
        <p:txBody>
          <a:bodyPr/>
          <a:lstStyle>
            <a:lvl1pPr>
              <a:defRPr/>
            </a:lvl1pPr>
          </a:lstStyle>
          <a:p>
            <a:pPr>
              <a:defRPr/>
            </a:pPr>
            <a:fld id="{130BA1E6-8B17-4949-B7E9-AAF915059CA4}" type="slidenum">
              <a:rPr lang="fr-BE"/>
              <a:pPr>
                <a:defRPr/>
              </a:pPr>
              <a:t>‹#›</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E68D05-00BA-4350-8C88-1EB47F5B0A61}" type="slidenum">
              <a:rPr lang="fr-BE"/>
              <a:pPr>
                <a:defRPr/>
              </a:pPr>
              <a:t>‹#›</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273050"/>
            <a:ext cx="2736304" cy="1162050"/>
          </a:xfrm>
        </p:spPr>
        <p:txBody>
          <a:bodyPr anchor="b"/>
          <a:lstStyle>
            <a:lvl1pPr algn="l">
              <a:defRPr sz="2000" b="1"/>
            </a:lvl1pPr>
          </a:lstStyle>
          <a:p>
            <a:r>
              <a:rPr lang="en-US" smtClean="0"/>
              <a:t>Click to edit Master title style</a:t>
            </a:r>
            <a:endParaRPr lang="fr-BE" dirty="0"/>
          </a:p>
        </p:txBody>
      </p:sp>
      <p:sp>
        <p:nvSpPr>
          <p:cNvPr id="3" name="Content Placeholder 2"/>
          <p:cNvSpPr>
            <a:spLocks noGrp="1"/>
          </p:cNvSpPr>
          <p:nvPr>
            <p:ph idx="1"/>
          </p:nvPr>
        </p:nvSpPr>
        <p:spPr>
          <a:xfrm>
            <a:off x="4211960" y="273050"/>
            <a:ext cx="447484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1331640" y="1435100"/>
            <a:ext cx="27363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22DCEE2-BD9E-4051-A2F7-5F5884D5A83E}" type="slidenum">
              <a:rPr lang="fr-BE"/>
              <a:pPr>
                <a:defRPr/>
              </a:pPr>
              <a:t>‹#›</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87450" y="274638"/>
            <a:ext cx="7499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BE" smtClean="0"/>
          </a:p>
        </p:txBody>
      </p:sp>
      <p:sp>
        <p:nvSpPr>
          <p:cNvPr id="1027" name="Text Placeholder 2"/>
          <p:cNvSpPr>
            <a:spLocks noGrp="1"/>
          </p:cNvSpPr>
          <p:nvPr>
            <p:ph type="body" idx="1"/>
          </p:nvPr>
        </p:nvSpPr>
        <p:spPr bwMode="auto">
          <a:xfrm>
            <a:off x="1331913" y="1600200"/>
            <a:ext cx="73548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baseline="0">
                <a:solidFill>
                  <a:srgbClr val="3558A5"/>
                </a:solidFill>
                <a:latin typeface="Calibri" pitchFamily="34" charset="0"/>
                <a:cs typeface="+mn-cs"/>
              </a:defRPr>
            </a:lvl1pPr>
          </a:lstStyle>
          <a:p>
            <a:pPr>
              <a:defRPr/>
            </a:pPr>
            <a:fld id="{DF5EBC07-3493-432D-9A3B-8D0EF34FDA1C}" type="slidenum">
              <a:rPr lang="fr-BE"/>
              <a:pPr>
                <a:defRPr/>
              </a:pPr>
              <a:t>‹#›</a:t>
            </a:fld>
            <a:endParaRPr lang="fr-BE" dirty="0"/>
          </a:p>
        </p:txBody>
      </p:sp>
    </p:spTree>
  </p:cSld>
  <p:clrMap bg1="lt1" tx1="dk1" bg2="lt2" tx2="dk2" accent1="accent1" accent2="accent2" accent3="accent3" accent4="accent4" accent5="accent5" accent6="accent6" hlink="hlink" folHlink="folHlink"/>
  <p:sldLayoutIdLst>
    <p:sldLayoutId id="2147483735"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6" r:id="rId13"/>
  </p:sldLayoutIdLst>
  <p:txStyles>
    <p:titleStyle>
      <a:lvl1pPr algn="ctr" rtl="0" eaLnBrk="0" fontAlgn="base" hangingPunct="0">
        <a:spcBef>
          <a:spcPct val="0"/>
        </a:spcBef>
        <a:spcAft>
          <a:spcPct val="0"/>
        </a:spcAft>
        <a:defRPr sz="4400" kern="1200">
          <a:solidFill>
            <a:schemeClr val="tx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3399"/>
        </a:buClr>
        <a:buFont typeface="Wingdings" pitchFamily="2" charset="2"/>
        <a:buChar char="§"/>
        <a:defRPr sz="3200"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3399"/>
        </a:buClr>
        <a:buFont typeface="Wingdings" pitchFamily="2" charset="2"/>
        <a:buChar char="§"/>
        <a:defRPr sz="28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Clr>
          <a:srgbClr val="003399"/>
        </a:buClr>
        <a:buFont typeface="Wingdings" pitchFamily="2" charset="2"/>
        <a:buChar char="§"/>
        <a:defRPr sz="2400"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Clr>
          <a:srgbClr val="003399"/>
        </a:buClr>
        <a:buFont typeface="Wingdings" pitchFamily="2" charset="2"/>
        <a:buChar char="§"/>
        <a:defRPr sz="2000"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Clr>
          <a:srgbClr val="003399"/>
        </a:buClr>
        <a:buFont typeface="Wingdings" pitchFamily="2" charset="2"/>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istockphoto.com/stock-photo-4117635-green-leaf.php?st=e4aa5b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www.123rf.com/photo_19375856_earth-globe-icon-vector-illustration.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123rf.com/photo_19375856_earth-globe-icon-vector-illustration.html" TargetMode="External"/><Relationship Id="rId7" Type="http://schemas.openxmlformats.org/officeDocument/2006/relationships/hyperlink" Target="http://www.dreamstime.com/stock-photos-dairy-products-image27911233" TargetMode="External"/><Relationship Id="rId2" Type="http://schemas.openxmlformats.org/officeDocument/2006/relationships/hyperlink" Target="http://www.istockphoto.com/stock-photo-4117635-green-leaf.php?st=e4aa5bc" TargetMode="Externa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123rf.com/photo_19375856_earth-globe-icon-vector-illustration.html" TargetMode="External"/><Relationship Id="rId7" Type="http://schemas.openxmlformats.org/officeDocument/2006/relationships/image" Target="../media/image7.jpeg"/><Relationship Id="rId2" Type="http://schemas.openxmlformats.org/officeDocument/2006/relationships/hyperlink" Target="http://www.istockphoto.com/stock-photo-4117635-green-leaf.php?st=e4aa5bc" TargetMode="Externa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hyperlink" Target="http://www.dreamstime.com/stock-photos-dairy-products-image27911233"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123rf.com/photo_19375856_earth-globe-icon-vector-illustration.html" TargetMode="External"/><Relationship Id="rId7" Type="http://schemas.openxmlformats.org/officeDocument/2006/relationships/image" Target="../media/image9.jpeg"/><Relationship Id="rId2" Type="http://schemas.openxmlformats.org/officeDocument/2006/relationships/hyperlink" Target="http://www.istockphoto.com/stock-photo-4117635-green-leaf.php?st=e4aa5bc" TargetMode="External"/><Relationship Id="rId1" Type="http://schemas.openxmlformats.org/officeDocument/2006/relationships/slideLayout" Target="../slideLayouts/slideLayout3.xml"/><Relationship Id="rId6" Type="http://schemas.openxmlformats.org/officeDocument/2006/relationships/hyperlink" Target="http://www.dreamstime.com/stock-photos-dairy-products-image27911233" TargetMode="External"/><Relationship Id="rId5" Type="http://schemas.openxmlformats.org/officeDocument/2006/relationships/image" Target="../media/image8.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123rf.com/photo_19375856_earth-globe-icon-vector-illustration.html" TargetMode="External"/><Relationship Id="rId7" Type="http://schemas.openxmlformats.org/officeDocument/2006/relationships/image" Target="../media/image9.jpeg"/><Relationship Id="rId2" Type="http://schemas.openxmlformats.org/officeDocument/2006/relationships/hyperlink" Target="http://www.istockphoto.com/stock-photo-4117635-green-leaf.php?st=e4aa5bc" TargetMode="External"/><Relationship Id="rId1" Type="http://schemas.openxmlformats.org/officeDocument/2006/relationships/slideLayout" Target="../slideLayouts/slideLayout3.xml"/><Relationship Id="rId6" Type="http://schemas.openxmlformats.org/officeDocument/2006/relationships/hyperlink" Target="http://www.dreamstime.com/stock-photos-dairy-products-image27911233" TargetMode="External"/><Relationship Id="rId5" Type="http://schemas.openxmlformats.org/officeDocument/2006/relationships/image" Target="../media/image8.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hyperlink" Target="http://www.istockphoto.com/stock-photo-4117635-green-leaf.php?st=e4aa5bc" TargetMode="External"/><Relationship Id="rId21" Type="http://schemas.openxmlformats.org/officeDocument/2006/relationships/image" Target="../media/image20.png"/><Relationship Id="rId7" Type="http://schemas.openxmlformats.org/officeDocument/2006/relationships/hyperlink" Target="http://www.dreamstime.com/stock-photos-dairy-products-image27911233" TargetMode="External"/><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notesSlide" Target="../notesSlides/notesSlide6.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0.png"/><Relationship Id="rId24" Type="http://schemas.openxmlformats.org/officeDocument/2006/relationships/image" Target="../media/image23.jpeg"/><Relationship Id="rId32" Type="http://schemas.openxmlformats.org/officeDocument/2006/relationships/image" Target="../media/image31.jpeg"/><Relationship Id="rId5" Type="http://schemas.openxmlformats.org/officeDocument/2006/relationships/image" Target="../media/image5.jpeg"/><Relationship Id="rId15" Type="http://schemas.openxmlformats.org/officeDocument/2006/relationships/image" Target="../media/image14.wmf"/><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hyperlink" Target="http://www.arlafoods.com/APPL/HJ/HJ202COM/HJ202D01.NSF" TargetMode="External"/><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hyperlink" Target="http://www.123rf.com/photo_19375856_earth-globe-icon-vector-illustration.html" TargetMode="External"/><Relationship Id="rId9" Type="http://schemas.openxmlformats.org/officeDocument/2006/relationships/image" Target="../media/image7.jpe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oleObject" Target="../embeddings/oleObject1.bin"/><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123rf.com/photo_19375856_earth-globe-icon-vector-illustration.htm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697901" y="3068960"/>
            <a:ext cx="7772400" cy="1223516"/>
          </a:xfrm>
        </p:spPr>
        <p:txBody>
          <a:bodyPr/>
          <a:lstStyle/>
          <a:p>
            <a:pPr eaLnBrk="1" hangingPunct="1"/>
            <a:r>
              <a:rPr lang="en-US" sz="4800" dirty="0" smtClean="0"/>
              <a:t>IDF </a:t>
            </a:r>
            <a:br>
              <a:rPr lang="en-US" sz="4800" dirty="0" smtClean="0"/>
            </a:br>
            <a:r>
              <a:rPr lang="pl-PL" sz="4800" dirty="0" smtClean="0"/>
              <a:t>Uaktualnienie </a:t>
            </a:r>
            <a:r>
              <a:rPr lang="pl-PL" sz="4800" dirty="0" smtClean="0"/>
              <a:t>Strategii</a:t>
            </a:r>
            <a:endParaRPr lang="en-US" sz="4800" dirty="0" smtClean="0"/>
          </a:p>
        </p:txBody>
      </p:sp>
      <p:sp>
        <p:nvSpPr>
          <p:cNvPr id="4099" name="Subtitle 2"/>
          <p:cNvSpPr>
            <a:spLocks noGrp="1"/>
          </p:cNvSpPr>
          <p:nvPr>
            <p:ph type="subTitle" idx="1"/>
          </p:nvPr>
        </p:nvSpPr>
        <p:spPr>
          <a:xfrm>
            <a:off x="227208" y="4724276"/>
            <a:ext cx="8713787" cy="1271588"/>
          </a:xfrm>
        </p:spPr>
        <p:txBody>
          <a:bodyPr/>
          <a:lstStyle/>
          <a:p>
            <a:pPr eaLnBrk="1" hangingPunct="1"/>
            <a:r>
              <a:rPr lang="fr-BE" i="1" dirty="0" smtClean="0"/>
              <a:t>General </a:t>
            </a:r>
            <a:r>
              <a:rPr lang="fr-BE" i="1" dirty="0" err="1" smtClean="0"/>
              <a:t>Assembly</a:t>
            </a:r>
            <a:endParaRPr lang="fr-BE" i="1" dirty="0" smtClean="0"/>
          </a:p>
          <a:p>
            <a:pPr eaLnBrk="1" hangingPunct="1"/>
            <a:r>
              <a:rPr lang="fr-BE" i="1" dirty="0" smtClean="0"/>
              <a:t>5 </a:t>
            </a:r>
            <a:r>
              <a:rPr lang="fr-BE" i="1" dirty="0" err="1" smtClean="0"/>
              <a:t>December</a:t>
            </a:r>
            <a:r>
              <a:rPr lang="fr-BE" i="1" dirty="0" smtClean="0"/>
              <a: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Rett pil 33"/>
          <p:cNvCxnSpPr/>
          <p:nvPr/>
        </p:nvCxnSpPr>
        <p:spPr>
          <a:xfrm flipV="1">
            <a:off x="2411760" y="3839562"/>
            <a:ext cx="589874" cy="398382"/>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323528" y="116632"/>
            <a:ext cx="8424936" cy="1143000"/>
          </a:xfrm>
        </p:spPr>
        <p:txBody>
          <a:bodyPr/>
          <a:lstStyle/>
          <a:p>
            <a:r>
              <a:rPr lang="pl-PL" sz="3600" b="1" dirty="0" smtClean="0">
                <a:solidFill>
                  <a:srgbClr val="003399"/>
                </a:solidFill>
              </a:rPr>
              <a:t>W jaki sposób działa </a:t>
            </a:r>
            <a:r>
              <a:rPr lang="nb-NO" sz="3600" b="1" dirty="0" smtClean="0">
                <a:solidFill>
                  <a:srgbClr val="003399"/>
                </a:solidFill>
              </a:rPr>
              <a:t>IDF ?</a:t>
            </a:r>
            <a:endParaRPr lang="nb-NO" sz="3600" b="1" dirty="0">
              <a:solidFill>
                <a:srgbClr val="003399"/>
              </a:solidFill>
            </a:endParaRPr>
          </a:p>
        </p:txBody>
      </p:sp>
      <p:sp>
        <p:nvSpPr>
          <p:cNvPr id="5" name="Rektangel 4"/>
          <p:cNvSpPr/>
          <p:nvPr/>
        </p:nvSpPr>
        <p:spPr>
          <a:xfrm>
            <a:off x="467544" y="1659577"/>
            <a:ext cx="2016224" cy="707886"/>
          </a:xfrm>
          <a:prstGeom prst="rect">
            <a:avLst/>
          </a:prstGeom>
          <a:ln w="9525"/>
          <a:scene3d>
            <a:camera prst="orthographicFront"/>
            <a:lightRig rig="threePt" dir="t"/>
          </a:scene3d>
          <a:sp3d>
            <a:bevelT w="127000" h="127000"/>
            <a:bevelB w="127000" h="127000"/>
          </a:sp3d>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pl-PL" sz="2000" dirty="0" smtClean="0">
                <a:solidFill>
                  <a:schemeClr val="tx1"/>
                </a:solidFill>
              </a:rPr>
              <a:t>Praca przez</a:t>
            </a:r>
            <a:endParaRPr lang="nb-NO" sz="2000" dirty="0" smtClean="0">
              <a:solidFill>
                <a:schemeClr val="tx1"/>
              </a:solidFill>
            </a:endParaRPr>
          </a:p>
          <a:p>
            <a:pPr algn="ctr"/>
            <a:r>
              <a:rPr lang="nb-NO" sz="2000" dirty="0" smtClean="0">
                <a:solidFill>
                  <a:schemeClr val="tx1"/>
                </a:solidFill>
              </a:rPr>
              <a:t>IDF</a:t>
            </a:r>
            <a:endParaRPr lang="nb-NO" sz="2000" dirty="0">
              <a:solidFill>
                <a:schemeClr val="tx1"/>
              </a:solidFill>
            </a:endParaRPr>
          </a:p>
        </p:txBody>
      </p:sp>
      <p:sp>
        <p:nvSpPr>
          <p:cNvPr id="6" name="Rektangel 5"/>
          <p:cNvSpPr/>
          <p:nvPr/>
        </p:nvSpPr>
        <p:spPr>
          <a:xfrm>
            <a:off x="467544" y="4179857"/>
            <a:ext cx="2016000" cy="707886"/>
          </a:xfrm>
          <a:prstGeom prst="rect">
            <a:avLst/>
          </a:prstGeom>
          <a:ln w="9525"/>
          <a:scene3d>
            <a:camera prst="orthographicFront"/>
            <a:lightRig rig="threePt" dir="t"/>
          </a:scene3d>
          <a:sp3d>
            <a:bevelT w="127000" h="127000"/>
            <a:bevelB w="127000" h="127000"/>
          </a:sp3d>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pl-PL" sz="2000" dirty="0" smtClean="0"/>
              <a:t>Praca przez inne organizacje</a:t>
            </a:r>
            <a:endParaRPr lang="nb-NO" sz="2000" dirty="0"/>
          </a:p>
        </p:txBody>
      </p:sp>
      <p:sp>
        <p:nvSpPr>
          <p:cNvPr id="9" name="Rektangel 8"/>
          <p:cNvSpPr/>
          <p:nvPr/>
        </p:nvSpPr>
        <p:spPr>
          <a:xfrm>
            <a:off x="5364088" y="1654641"/>
            <a:ext cx="1691651" cy="707886"/>
          </a:xfrm>
          <a:prstGeom prst="rect">
            <a:avLst/>
          </a:prstGeom>
          <a:scene3d>
            <a:camera prst="orthographicFront"/>
            <a:lightRig rig="threePt" dir="t"/>
          </a:scene3d>
          <a:sp3d>
            <a:bevelT w="127000" h="127000"/>
            <a:bevelB w="127000" h="1270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pl-PL" sz="2000" dirty="0" smtClean="0"/>
              <a:t>Kluczowe</a:t>
            </a:r>
            <a:endParaRPr lang="nb-NO" sz="2000" dirty="0" smtClean="0"/>
          </a:p>
          <a:p>
            <a:pPr algn="ctr"/>
            <a:r>
              <a:rPr lang="nb-NO" sz="2000" dirty="0" smtClean="0"/>
              <a:t>IGO’s</a:t>
            </a:r>
          </a:p>
        </p:txBody>
      </p:sp>
      <p:sp>
        <p:nvSpPr>
          <p:cNvPr id="10" name="Rektangel 9"/>
          <p:cNvSpPr/>
          <p:nvPr/>
        </p:nvSpPr>
        <p:spPr>
          <a:xfrm>
            <a:off x="5314811" y="2947010"/>
            <a:ext cx="1763659" cy="1015663"/>
          </a:xfrm>
          <a:prstGeom prst="rect">
            <a:avLst/>
          </a:prstGeom>
          <a:scene3d>
            <a:camera prst="orthographicFront"/>
            <a:lightRig rig="threePt" dir="t"/>
          </a:scene3d>
          <a:sp3d>
            <a:bevelT w="127000" h="127000"/>
            <a:bevelB w="127000" h="1270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pl-PL" sz="2000" dirty="0" smtClean="0"/>
              <a:t>Kluczowe osoby wpływowe</a:t>
            </a:r>
            <a:endParaRPr lang="nb-NO" sz="2000" dirty="0"/>
          </a:p>
        </p:txBody>
      </p:sp>
      <p:sp>
        <p:nvSpPr>
          <p:cNvPr id="11" name="Rektangel 10"/>
          <p:cNvSpPr/>
          <p:nvPr/>
        </p:nvSpPr>
        <p:spPr>
          <a:xfrm>
            <a:off x="5314811" y="5111024"/>
            <a:ext cx="1763659" cy="707886"/>
          </a:xfrm>
          <a:prstGeom prst="rect">
            <a:avLst/>
          </a:prstGeom>
          <a:scene3d>
            <a:camera prst="orthographicFront"/>
            <a:lightRig rig="threePt" dir="t"/>
          </a:scene3d>
          <a:sp3d>
            <a:bevelT w="127000" h="127000"/>
            <a:bevelB w="127000" h="1270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pl-PL" sz="2000" dirty="0" smtClean="0"/>
              <a:t>Inni interesariusze</a:t>
            </a:r>
            <a:endParaRPr lang="nb-NO" sz="2000" dirty="0"/>
          </a:p>
        </p:txBody>
      </p:sp>
      <p:cxnSp>
        <p:nvCxnSpPr>
          <p:cNvPr id="14" name="Rett pil 13"/>
          <p:cNvCxnSpPr/>
          <p:nvPr/>
        </p:nvCxnSpPr>
        <p:spPr>
          <a:xfrm>
            <a:off x="2483544" y="2172345"/>
            <a:ext cx="661882" cy="3214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 16"/>
          <p:cNvCxnSpPr/>
          <p:nvPr/>
        </p:nvCxnSpPr>
        <p:spPr>
          <a:xfrm>
            <a:off x="4860032" y="3385120"/>
            <a:ext cx="396581" cy="697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a:off x="4427984" y="4149080"/>
            <a:ext cx="828629" cy="842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Rett pil 22"/>
          <p:cNvCxnSpPr>
            <a:stCxn id="11" idx="0"/>
            <a:endCxn id="10" idx="2"/>
          </p:cNvCxnSpPr>
          <p:nvPr/>
        </p:nvCxnSpPr>
        <p:spPr>
          <a:xfrm flipV="1">
            <a:off x="6196641" y="3962673"/>
            <a:ext cx="0" cy="1148351"/>
          </a:xfrm>
          <a:prstGeom prst="straightConnector1">
            <a:avLst/>
          </a:prstGeom>
          <a:ln w="38100">
            <a:solidFill>
              <a:schemeClr val="accent1">
                <a:shade val="95000"/>
                <a:satMod val="10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Rett pil 26"/>
          <p:cNvCxnSpPr>
            <a:stCxn id="10" idx="0"/>
            <a:endCxn id="9" idx="2"/>
          </p:cNvCxnSpPr>
          <p:nvPr/>
        </p:nvCxnSpPr>
        <p:spPr>
          <a:xfrm flipV="1">
            <a:off x="6196641" y="2362527"/>
            <a:ext cx="13273" cy="584483"/>
          </a:xfrm>
          <a:prstGeom prst="straightConnector1">
            <a:avLst/>
          </a:prstGeom>
          <a:ln w="38100">
            <a:solidFill>
              <a:schemeClr val="accent1">
                <a:shade val="95000"/>
                <a:satMod val="10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2717526" y="2348880"/>
            <a:ext cx="2206398" cy="1728673"/>
          </a:xfrm>
          <a:prstGeom prst="ellipse">
            <a:avLst/>
          </a:prstGeom>
          <a:solidFill>
            <a:schemeClr val="accent3">
              <a:lumMod val="60000"/>
              <a:lumOff val="40000"/>
            </a:schemeClr>
          </a:solidFill>
          <a:ln>
            <a:solidFill>
              <a:schemeClr val="bg1"/>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pl-PL" sz="2400" dirty="0" smtClean="0">
                <a:solidFill>
                  <a:schemeClr val="tx1"/>
                </a:solidFill>
              </a:rPr>
              <a:t>Konsensus globalny</a:t>
            </a:r>
            <a:endParaRPr lang="nb-NO" sz="2400" dirty="0">
              <a:solidFill>
                <a:schemeClr val="tx1"/>
              </a:solidFill>
            </a:endParaRPr>
          </a:p>
        </p:txBody>
      </p:sp>
      <p:cxnSp>
        <p:nvCxnSpPr>
          <p:cNvPr id="36" name="Rett pil 35"/>
          <p:cNvCxnSpPr/>
          <p:nvPr/>
        </p:nvCxnSpPr>
        <p:spPr>
          <a:xfrm flipV="1">
            <a:off x="4644008" y="2008585"/>
            <a:ext cx="559833" cy="48519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ett pil 43"/>
          <p:cNvCxnSpPr>
            <a:stCxn id="6" idx="0"/>
            <a:endCxn id="5" idx="2"/>
          </p:cNvCxnSpPr>
          <p:nvPr/>
        </p:nvCxnSpPr>
        <p:spPr>
          <a:xfrm flipV="1">
            <a:off x="1475544" y="2367463"/>
            <a:ext cx="112" cy="1812394"/>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9" idx="3"/>
            <a:endCxn id="11" idx="3"/>
          </p:cNvCxnSpPr>
          <p:nvPr/>
        </p:nvCxnSpPr>
        <p:spPr>
          <a:xfrm>
            <a:off x="7055739" y="2008584"/>
            <a:ext cx="22731" cy="3456383"/>
          </a:xfrm>
          <a:prstGeom prst="bentConnector3">
            <a:avLst>
              <a:gd name="adj1" fmla="val 1105675"/>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7042466" y="1787624"/>
            <a:ext cx="1417966" cy="4062064"/>
            <a:chOff x="7042466" y="1787624"/>
            <a:chExt cx="481862" cy="4062064"/>
          </a:xfrm>
        </p:grpSpPr>
        <p:cxnSp>
          <p:nvCxnSpPr>
            <p:cNvPr id="45" name="Straight Connector 44"/>
            <p:cNvCxnSpPr/>
            <p:nvPr/>
          </p:nvCxnSpPr>
          <p:spPr>
            <a:xfrm>
              <a:off x="7078470" y="5849688"/>
              <a:ext cx="445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524328" y="1787624"/>
              <a:ext cx="0" cy="4062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042466" y="1787624"/>
              <a:ext cx="48186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5314810" y="5877272"/>
            <a:ext cx="1921485" cy="523220"/>
          </a:xfrm>
          <a:prstGeom prst="rect">
            <a:avLst/>
          </a:prstGeom>
          <a:noFill/>
        </p:spPr>
        <p:txBody>
          <a:bodyPr wrap="square" rtlCol="0">
            <a:spAutoFit/>
          </a:bodyPr>
          <a:lstStyle/>
          <a:p>
            <a:pPr algn="ctr"/>
            <a:r>
              <a:rPr lang="pl-PL" sz="1400" dirty="0" smtClean="0"/>
              <a:t>Często przez</a:t>
            </a:r>
            <a:r>
              <a:rPr lang="en-NZ" sz="1400" dirty="0" smtClean="0"/>
              <a:t> IDF NCs</a:t>
            </a:r>
            <a:endParaRPr lang="en-NZ" sz="1400" dirty="0"/>
          </a:p>
        </p:txBody>
      </p:sp>
      <p:sp>
        <p:nvSpPr>
          <p:cNvPr id="58" name="Rectangle 57"/>
          <p:cNvSpPr/>
          <p:nvPr/>
        </p:nvSpPr>
        <p:spPr>
          <a:xfrm>
            <a:off x="7364237" y="2894239"/>
            <a:ext cx="1168203" cy="1815882"/>
          </a:xfrm>
          <a:prstGeom prst="rect">
            <a:avLst/>
          </a:prstGeom>
        </p:spPr>
        <p:txBody>
          <a:bodyPr wrap="square">
            <a:spAutoFit/>
          </a:bodyPr>
          <a:lstStyle/>
          <a:p>
            <a:r>
              <a:rPr lang="pl-PL" sz="1400" dirty="0" err="1" smtClean="0"/>
              <a:t>np</a:t>
            </a:r>
            <a:r>
              <a:rPr lang="en-NZ" sz="1400" dirty="0" smtClean="0"/>
              <a:t>.</a:t>
            </a:r>
            <a:r>
              <a:rPr lang="pl-PL" sz="1400" dirty="0" smtClean="0"/>
              <a:t> Eksperci</a:t>
            </a:r>
            <a:r>
              <a:rPr lang="pl-PL" sz="1400" dirty="0" smtClean="0"/>
              <a:t>, Badania, Liderzy, Kluczowe osoby opiniotwórcze</a:t>
            </a:r>
            <a:r>
              <a:rPr lang="en-NZ" sz="1400" dirty="0" smtClean="0"/>
              <a:t>,  </a:t>
            </a:r>
            <a:endParaRPr lang="en-NZ" sz="1400" dirty="0"/>
          </a:p>
        </p:txBody>
      </p:sp>
      <p:sp>
        <p:nvSpPr>
          <p:cNvPr id="28" name="TextBox 27"/>
          <p:cNvSpPr txBox="1"/>
          <p:nvPr/>
        </p:nvSpPr>
        <p:spPr>
          <a:xfrm>
            <a:off x="6012160" y="962144"/>
            <a:ext cx="2448272" cy="738664"/>
          </a:xfrm>
          <a:prstGeom prst="rect">
            <a:avLst/>
          </a:prstGeom>
          <a:noFill/>
        </p:spPr>
        <p:txBody>
          <a:bodyPr wrap="square" rtlCol="0">
            <a:spAutoFit/>
          </a:bodyPr>
          <a:lstStyle/>
          <a:p>
            <a:r>
              <a:rPr lang="en-NZ" sz="1400" dirty="0" smtClean="0"/>
              <a:t>IDF </a:t>
            </a:r>
            <a:r>
              <a:rPr lang="pl-PL" sz="1400" dirty="0" smtClean="0"/>
              <a:t>ma długoletnie, stałe, formalne umowy z</a:t>
            </a:r>
            <a:r>
              <a:rPr lang="en-NZ" sz="1400" dirty="0" smtClean="0"/>
              <a:t> FAO, Codex, OIE, ISO etc.</a:t>
            </a:r>
            <a:endParaRPr lang="en-NZ" sz="1400" dirty="0"/>
          </a:p>
        </p:txBody>
      </p:sp>
      <p:sp>
        <p:nvSpPr>
          <p:cNvPr id="25" name="TextBox 24"/>
          <p:cNvSpPr txBox="1"/>
          <p:nvPr/>
        </p:nvSpPr>
        <p:spPr>
          <a:xfrm>
            <a:off x="395536" y="4922004"/>
            <a:ext cx="1921485" cy="307777"/>
          </a:xfrm>
          <a:prstGeom prst="rect">
            <a:avLst/>
          </a:prstGeom>
          <a:noFill/>
        </p:spPr>
        <p:txBody>
          <a:bodyPr wrap="square" rtlCol="0">
            <a:spAutoFit/>
          </a:bodyPr>
          <a:lstStyle/>
          <a:p>
            <a:pPr algn="ctr"/>
            <a:r>
              <a:rPr lang="pl-PL" sz="1400" dirty="0" err="1" smtClean="0"/>
              <a:t>np</a:t>
            </a:r>
            <a:r>
              <a:rPr lang="en-NZ" sz="1400" dirty="0" smtClean="0"/>
              <a:t>. </a:t>
            </a:r>
            <a:r>
              <a:rPr lang="en-NZ" sz="1400" dirty="0" smtClean="0"/>
              <a:t>GDP</a:t>
            </a:r>
            <a:endParaRPr lang="en-NZ" sz="1400" dirty="0"/>
          </a:p>
        </p:txBody>
      </p:sp>
    </p:spTree>
    <p:extLst>
      <p:ext uri="{BB962C8B-B14F-4D97-AF65-F5344CB8AC3E}">
        <p14:creationId xmlns:p14="http://schemas.microsoft.com/office/powerpoint/2010/main" val="149139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65312" y="116632"/>
            <a:ext cx="7283152" cy="1152128"/>
          </a:xfrm>
          <a:noFill/>
          <a:ln w="9525">
            <a:noFill/>
            <a:miter lim="800000"/>
            <a:headEnd/>
            <a:tailEnd/>
          </a:ln>
        </p:spPr>
        <p:txBody>
          <a:bodyPr vert="horz" wrap="square" lIns="91440" tIns="45720" rIns="91440" bIns="45720" numCol="1" anchor="ctr" anchorCtr="0" compatLnSpc="1">
            <a:prstTxWarp prst="textNoShape">
              <a:avLst/>
            </a:prstTxWarp>
          </a:bodyPr>
          <a:lstStyle/>
          <a:p>
            <a:r>
              <a:rPr lang="pl-PL" sz="3600" b="1" dirty="0" smtClean="0">
                <a:solidFill>
                  <a:srgbClr val="003399"/>
                </a:solidFill>
              </a:rPr>
              <a:t>Konsensus Globalny</a:t>
            </a:r>
            <a:endParaRPr lang="nb-NO" sz="3600" b="1" dirty="0">
              <a:solidFill>
                <a:srgbClr val="003399"/>
              </a:solidFill>
            </a:endParaRPr>
          </a:p>
        </p:txBody>
      </p:sp>
      <p:sp>
        <p:nvSpPr>
          <p:cNvPr id="7" name="Rektangel 6"/>
          <p:cNvSpPr/>
          <p:nvPr/>
        </p:nvSpPr>
        <p:spPr>
          <a:xfrm>
            <a:off x="1358884" y="1052736"/>
            <a:ext cx="7389580" cy="830997"/>
          </a:xfrm>
          <a:prstGeom prst="rect">
            <a:avLst/>
          </a:prstGeom>
        </p:spPr>
        <p:txBody>
          <a:bodyPr wrap="square">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lang="pl-PL" sz="2400" kern="0" dirty="0">
                <a:solidFill>
                  <a:srgbClr val="003399"/>
                </a:solidFill>
                <a:latin typeface="Calibri"/>
              </a:rPr>
              <a:t>Wysoki </a:t>
            </a:r>
            <a:r>
              <a:rPr lang="pl-PL" sz="2400" kern="0" dirty="0" smtClean="0">
                <a:solidFill>
                  <a:srgbClr val="003399"/>
                </a:solidFill>
                <a:latin typeface="Calibri"/>
              </a:rPr>
              <a:t>poziom </a:t>
            </a:r>
            <a:r>
              <a:rPr lang="pl-PL" sz="2400" kern="0" dirty="0">
                <a:solidFill>
                  <a:srgbClr val="003399"/>
                </a:solidFill>
                <a:latin typeface="Calibri"/>
              </a:rPr>
              <a:t>i </a:t>
            </a:r>
            <a:r>
              <a:rPr lang="pl-PL" sz="2400" kern="0" dirty="0" smtClean="0">
                <a:solidFill>
                  <a:srgbClr val="003399"/>
                </a:solidFill>
                <a:latin typeface="Calibri"/>
              </a:rPr>
              <a:t>szeroka reprezentacja uznane w formalnych umowach przez </a:t>
            </a:r>
            <a:r>
              <a:rPr lang="pl-PL" sz="2400" kern="0" dirty="0">
                <a:solidFill>
                  <a:srgbClr val="003399"/>
                </a:solidFill>
                <a:latin typeface="Calibri"/>
              </a:rPr>
              <a:t>organizacje </a:t>
            </a:r>
            <a:r>
              <a:rPr lang="pl-PL" sz="2400" kern="0" dirty="0" smtClean="0">
                <a:solidFill>
                  <a:srgbClr val="003399"/>
                </a:solidFill>
                <a:latin typeface="Calibri"/>
              </a:rPr>
              <a:t>międzyrządowe </a:t>
            </a:r>
            <a:endParaRPr lang="en-US" sz="2400" kern="0" dirty="0">
              <a:solidFill>
                <a:srgbClr val="003399"/>
              </a:solidFill>
              <a:latin typeface="Calibri"/>
            </a:endParaRPr>
          </a:p>
        </p:txBody>
      </p:sp>
      <p:sp>
        <p:nvSpPr>
          <p:cNvPr id="8" name="Oval 7"/>
          <p:cNvSpPr/>
          <p:nvPr/>
        </p:nvSpPr>
        <p:spPr>
          <a:xfrm>
            <a:off x="3851920" y="2492896"/>
            <a:ext cx="864096" cy="3960440"/>
          </a:xfrm>
          <a:prstGeom prst="ellipse">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2555776" y="2492896"/>
            <a:ext cx="864096" cy="3960440"/>
          </a:xfrm>
          <a:prstGeom prst="ellipse">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5364088" y="2465080"/>
            <a:ext cx="864096" cy="3960440"/>
          </a:xfrm>
          <a:prstGeom prst="ellipse">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rot="5400000">
            <a:off x="3843160" y="2215026"/>
            <a:ext cx="864096" cy="5832648"/>
          </a:xfrm>
          <a:prstGeom prst="ellipse">
            <a:avLst/>
          </a:prstGeom>
          <a:solidFill>
            <a:schemeClr val="accent1">
              <a:lumMod val="60000"/>
              <a:lumOff val="40000"/>
              <a:alpha val="5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rot="5400000">
            <a:off x="3887924" y="800708"/>
            <a:ext cx="864096" cy="5832648"/>
          </a:xfrm>
          <a:prstGeom prst="ellipse">
            <a:avLst/>
          </a:prstGeom>
          <a:solidFill>
            <a:schemeClr val="accent1">
              <a:lumMod val="60000"/>
              <a:lumOff val="40000"/>
              <a:alpha val="5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p:cNvSpPr txBox="1"/>
          <p:nvPr/>
        </p:nvSpPr>
        <p:spPr>
          <a:xfrm>
            <a:off x="3622948" y="2291139"/>
            <a:ext cx="1440160" cy="830997"/>
          </a:xfrm>
          <a:prstGeom prst="rect">
            <a:avLst/>
          </a:prstGeom>
          <a:noFill/>
        </p:spPr>
        <p:txBody>
          <a:bodyPr wrap="square" rtlCol="0">
            <a:spAutoFit/>
          </a:bodyPr>
          <a:lstStyle/>
          <a:p>
            <a:pPr algn="ctr"/>
            <a:r>
              <a:rPr lang="pl-PL" sz="1600" b="1" dirty="0" smtClean="0">
                <a:solidFill>
                  <a:schemeClr val="tx2"/>
                </a:solidFill>
              </a:rPr>
              <a:t>Globalny Konsensus Pionowy</a:t>
            </a:r>
            <a:endParaRPr lang="en-NZ" sz="1600" b="1" dirty="0">
              <a:solidFill>
                <a:schemeClr val="tx2"/>
              </a:solidFill>
            </a:endParaRPr>
          </a:p>
        </p:txBody>
      </p:sp>
      <p:sp>
        <p:nvSpPr>
          <p:cNvPr id="22" name="TextBox 21"/>
          <p:cNvSpPr txBox="1"/>
          <p:nvPr/>
        </p:nvSpPr>
        <p:spPr>
          <a:xfrm>
            <a:off x="1639144" y="4973774"/>
            <a:ext cx="4589040" cy="338554"/>
          </a:xfrm>
          <a:prstGeom prst="rect">
            <a:avLst/>
          </a:prstGeom>
          <a:noFill/>
        </p:spPr>
        <p:txBody>
          <a:bodyPr wrap="square" rtlCol="0">
            <a:spAutoFit/>
          </a:bodyPr>
          <a:lstStyle/>
          <a:p>
            <a:pPr algn="r"/>
            <a:r>
              <a:rPr lang="pl-PL" sz="1600" b="1" dirty="0" smtClean="0">
                <a:solidFill>
                  <a:schemeClr val="tx2"/>
                </a:solidFill>
              </a:rPr>
              <a:t>Globalny Konsensus Horyzontalny</a:t>
            </a:r>
            <a:endParaRPr lang="en-NZ" sz="1600" b="1" dirty="0">
              <a:solidFill>
                <a:schemeClr val="tx2"/>
              </a:solidFill>
            </a:endParaRPr>
          </a:p>
        </p:txBody>
      </p:sp>
      <p:sp>
        <p:nvSpPr>
          <p:cNvPr id="29" name="TextBox 28"/>
          <p:cNvSpPr txBox="1"/>
          <p:nvPr/>
        </p:nvSpPr>
        <p:spPr>
          <a:xfrm>
            <a:off x="6008898" y="2168028"/>
            <a:ext cx="2376264" cy="830997"/>
          </a:xfrm>
          <a:prstGeom prst="rect">
            <a:avLst/>
          </a:prstGeom>
          <a:noFill/>
        </p:spPr>
        <p:txBody>
          <a:bodyPr wrap="square" rtlCol="0">
            <a:spAutoFit/>
          </a:bodyPr>
          <a:lstStyle/>
          <a:p>
            <a:pPr algn="ctr"/>
            <a:r>
              <a:rPr lang="pl-PL" sz="1600" b="1" dirty="0" smtClean="0">
                <a:solidFill>
                  <a:schemeClr val="tx2"/>
                </a:solidFill>
              </a:rPr>
              <a:t>Komitety Narodowe</a:t>
            </a:r>
            <a:endParaRPr lang="en-NZ" sz="1600" b="1" dirty="0" smtClean="0">
              <a:solidFill>
                <a:schemeClr val="tx2"/>
              </a:solidFill>
            </a:endParaRPr>
          </a:p>
          <a:p>
            <a:pPr algn="ctr"/>
            <a:endParaRPr lang="en-NZ" sz="1600" b="1" dirty="0"/>
          </a:p>
          <a:p>
            <a:pPr algn="ctr"/>
            <a:endParaRPr lang="en-NZ" sz="1600" dirty="0"/>
          </a:p>
        </p:txBody>
      </p:sp>
      <p:sp>
        <p:nvSpPr>
          <p:cNvPr id="35" name="TextBox 34"/>
          <p:cNvSpPr txBox="1"/>
          <p:nvPr/>
        </p:nvSpPr>
        <p:spPr>
          <a:xfrm>
            <a:off x="251520" y="4437112"/>
            <a:ext cx="1835696" cy="830997"/>
          </a:xfrm>
          <a:prstGeom prst="rect">
            <a:avLst/>
          </a:prstGeom>
          <a:noFill/>
        </p:spPr>
        <p:txBody>
          <a:bodyPr wrap="square" rtlCol="0">
            <a:spAutoFit/>
          </a:bodyPr>
          <a:lstStyle/>
          <a:p>
            <a:r>
              <a:rPr lang="pl-PL" sz="1600" b="1" dirty="0" smtClean="0">
                <a:solidFill>
                  <a:schemeClr val="tx2"/>
                </a:solidFill>
              </a:rPr>
              <a:t>Stałe Komitety</a:t>
            </a:r>
            <a:endParaRPr lang="en-NZ" sz="1600" b="1" dirty="0" smtClean="0">
              <a:solidFill>
                <a:schemeClr val="tx2"/>
              </a:solidFill>
            </a:endParaRPr>
          </a:p>
          <a:p>
            <a:pPr algn="ctr"/>
            <a:endParaRPr lang="en-NZ" sz="1600" b="1" dirty="0"/>
          </a:p>
          <a:p>
            <a:endParaRPr lang="en-NZ" sz="1600" dirty="0"/>
          </a:p>
        </p:txBody>
      </p:sp>
    </p:spTree>
    <p:extLst>
      <p:ext uri="{BB962C8B-B14F-4D97-AF65-F5344CB8AC3E}">
        <p14:creationId xmlns:p14="http://schemas.microsoft.com/office/powerpoint/2010/main" val="152670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03648" y="216124"/>
            <a:ext cx="7560394" cy="1412676"/>
          </a:xfrm>
        </p:spPr>
        <p:txBody>
          <a:bodyPr/>
          <a:lstStyle/>
          <a:p>
            <a:pPr algn="l"/>
            <a:r>
              <a:rPr lang="pl-PL" sz="2800" b="1" dirty="0" smtClean="0">
                <a:solidFill>
                  <a:srgbClr val="003399"/>
                </a:solidFill>
                <a:latin typeface="Arial" pitchFamily="34" charset="0"/>
                <a:cs typeface="Arial" pitchFamily="34" charset="0"/>
              </a:rPr>
              <a:t>Zdefiniowanie </a:t>
            </a:r>
            <a:r>
              <a:rPr lang="pl-PL" sz="2800" b="1" dirty="0" smtClean="0">
                <a:solidFill>
                  <a:srgbClr val="003399"/>
                </a:solidFill>
                <a:latin typeface="Arial" pitchFamily="34" charset="0"/>
                <a:cs typeface="Arial" pitchFamily="34" charset="0"/>
              </a:rPr>
              <a:t>środowiska działania</a:t>
            </a:r>
            <a:endParaRPr lang="en-GB" sz="2800" b="1" dirty="0" smtClean="0">
              <a:solidFill>
                <a:srgbClr val="003399"/>
              </a:solidFill>
              <a:latin typeface="Arial" pitchFamily="34" charset="0"/>
              <a:cs typeface="Arial" pitchFamily="34" charset="0"/>
            </a:endParaRPr>
          </a:p>
        </p:txBody>
      </p:sp>
      <p:sp>
        <p:nvSpPr>
          <p:cNvPr id="3" name="Content Placeholder 2"/>
          <p:cNvSpPr>
            <a:spLocks noGrp="1"/>
          </p:cNvSpPr>
          <p:nvPr>
            <p:ph idx="1"/>
          </p:nvPr>
        </p:nvSpPr>
        <p:spPr>
          <a:xfrm>
            <a:off x="357158" y="1500174"/>
            <a:ext cx="8424863" cy="4968875"/>
          </a:xfrm>
        </p:spPr>
        <p:txBody>
          <a:bodyPr/>
          <a:lstStyle/>
          <a:p>
            <a:pPr>
              <a:buNone/>
            </a:pPr>
            <a:r>
              <a:rPr lang="en-GB" i="1" dirty="0" smtClean="0"/>
              <a:t>	</a:t>
            </a:r>
            <a:endParaRPr lang="en-GB" dirty="0" smtClean="0"/>
          </a:p>
          <a:p>
            <a:endParaRPr lang="en-NZ" dirty="0" smtClean="0">
              <a:hlinkClick r:id="rId3"/>
            </a:endParaRPr>
          </a:p>
          <a:p>
            <a:pPr>
              <a:buNone/>
            </a:pPr>
            <a:endParaRPr lang="en-GB" dirty="0" smtClean="0"/>
          </a:p>
          <a:p>
            <a:pPr>
              <a:buNone/>
            </a:pPr>
            <a:endParaRPr lang="en-GB" dirty="0" smtClean="0"/>
          </a:p>
        </p:txBody>
      </p:sp>
      <p:sp>
        <p:nvSpPr>
          <p:cNvPr id="4" name="Content Placeholder 2"/>
          <p:cNvSpPr txBox="1">
            <a:spLocks/>
          </p:cNvSpPr>
          <p:nvPr/>
        </p:nvSpPr>
        <p:spPr bwMode="auto">
          <a:xfrm>
            <a:off x="500034" y="1454588"/>
            <a:ext cx="8424863" cy="5286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9377"/>
              </a:buClr>
              <a:buSzTx/>
              <a:buFontTx/>
              <a:buNone/>
              <a:tabLst/>
              <a:defRPr/>
            </a:pPr>
            <a:r>
              <a:rPr kumimoji="0" lang="en-GB" sz="2400" b="0" i="1" u="none" strike="noStrike" kern="0" cap="none" spc="0" normalizeH="0" baseline="0" noProof="0" dirty="0" smtClean="0">
                <a:ln>
                  <a:noFill/>
                </a:ln>
                <a:solidFill>
                  <a:srgbClr val="0C3D91"/>
                </a:solidFill>
                <a:effectLst/>
                <a:uLnTx/>
                <a:uFillTx/>
                <a:latin typeface="+mn-lt"/>
                <a:ea typeface="+mn-ea"/>
                <a:cs typeface="+mn-cs"/>
              </a:rPr>
              <a:t>	</a:t>
            </a:r>
            <a:endParaRPr kumimoji="0" lang="en-GB" sz="2400" b="0" i="0" u="none" strike="noStrike" kern="0" cap="none" spc="0" normalizeH="0" baseline="0" noProof="0" dirty="0" smtClean="0">
              <a:ln>
                <a:noFill/>
              </a:ln>
              <a:solidFill>
                <a:srgbClr val="0C3D91"/>
              </a:solidFill>
              <a:effectLst/>
              <a:uLnTx/>
              <a:uFillTx/>
              <a:latin typeface="+mn-lt"/>
              <a:ea typeface="+mn-ea"/>
              <a:cs typeface="+mn-cs"/>
            </a:endParaRPr>
          </a:p>
        </p:txBody>
      </p:sp>
      <p:pic>
        <p:nvPicPr>
          <p:cNvPr id="56334" name="Picture 14" descr="Globe : Earth globe icon, vector illustration">
            <a:hlinkClick r:id="rId4"/>
          </p:cNvPr>
          <p:cNvPicPr>
            <a:picLocks noChangeAspect="1" noChangeArrowheads="1"/>
          </p:cNvPicPr>
          <p:nvPr/>
        </p:nvPicPr>
        <p:blipFill>
          <a:blip r:embed="rId5" cstate="print"/>
          <a:srcRect/>
          <a:stretch>
            <a:fillRect/>
          </a:stretch>
        </p:blipFill>
        <p:spPr bwMode="auto">
          <a:xfrm>
            <a:off x="2632102" y="1384760"/>
            <a:ext cx="3714776" cy="3714776"/>
          </a:xfrm>
          <a:prstGeom prst="rect">
            <a:avLst/>
          </a:prstGeom>
          <a:noFill/>
        </p:spPr>
      </p:pic>
      <p:sp>
        <p:nvSpPr>
          <p:cNvPr id="13" name="TextBox 12"/>
          <p:cNvSpPr txBox="1"/>
          <p:nvPr/>
        </p:nvSpPr>
        <p:spPr>
          <a:xfrm>
            <a:off x="3567154" y="2132856"/>
            <a:ext cx="1844672" cy="1815882"/>
          </a:xfrm>
          <a:prstGeom prst="rect">
            <a:avLst/>
          </a:prstGeom>
          <a:noFill/>
        </p:spPr>
        <p:txBody>
          <a:bodyPr wrap="none" rtlCol="0">
            <a:spAutoFit/>
          </a:bodyPr>
          <a:lstStyle/>
          <a:p>
            <a:pPr algn="ctr"/>
            <a:r>
              <a:rPr lang="pl-PL" sz="2800" b="1" dirty="0" smtClean="0">
                <a:solidFill>
                  <a:srgbClr val="003399"/>
                </a:solidFill>
                <a:latin typeface="+mj-lt"/>
              </a:rPr>
              <a:t>Globalne</a:t>
            </a:r>
            <a:endParaRPr lang="en-NZ" sz="2800" b="1" dirty="0" smtClean="0">
              <a:solidFill>
                <a:srgbClr val="003399"/>
              </a:solidFill>
              <a:latin typeface="+mj-lt"/>
            </a:endParaRPr>
          </a:p>
          <a:p>
            <a:pPr algn="ctr"/>
            <a:r>
              <a:rPr lang="pl-PL" sz="2800" b="1" dirty="0" smtClean="0">
                <a:solidFill>
                  <a:srgbClr val="003399"/>
                </a:solidFill>
                <a:latin typeface="+mj-lt"/>
              </a:rPr>
              <a:t>Standardy</a:t>
            </a:r>
            <a:endParaRPr lang="en-NZ" sz="2800" b="1" dirty="0" smtClean="0">
              <a:solidFill>
                <a:srgbClr val="003399"/>
              </a:solidFill>
              <a:latin typeface="+mj-lt"/>
            </a:endParaRPr>
          </a:p>
          <a:p>
            <a:pPr algn="ctr"/>
            <a:r>
              <a:rPr lang="pl-PL" sz="2800" b="1" dirty="0" smtClean="0">
                <a:solidFill>
                  <a:srgbClr val="003399"/>
                </a:solidFill>
                <a:latin typeface="+mj-lt"/>
              </a:rPr>
              <a:t>Wskazówki</a:t>
            </a:r>
            <a:endParaRPr lang="en-NZ" sz="2800" b="1" dirty="0" smtClean="0">
              <a:solidFill>
                <a:srgbClr val="003399"/>
              </a:solidFill>
              <a:latin typeface="+mj-lt"/>
            </a:endParaRPr>
          </a:p>
          <a:p>
            <a:pPr algn="ctr"/>
            <a:r>
              <a:rPr lang="pl-PL" sz="2800" b="1" dirty="0" smtClean="0">
                <a:solidFill>
                  <a:srgbClr val="003399"/>
                </a:solidFill>
                <a:latin typeface="+mj-lt"/>
              </a:rPr>
              <a:t>Struktura</a:t>
            </a:r>
            <a:endParaRPr lang="en-NZ" dirty="0">
              <a:solidFill>
                <a:srgbClr val="003399"/>
              </a:solidFill>
              <a:latin typeface="+mj-lt"/>
            </a:endParaRPr>
          </a:p>
        </p:txBody>
      </p:sp>
    </p:spTree>
    <p:extLst>
      <p:ext uri="{BB962C8B-B14F-4D97-AF65-F5344CB8AC3E}">
        <p14:creationId xmlns:p14="http://schemas.microsoft.com/office/powerpoint/2010/main" val="386737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a:r>
              <a:rPr lang="en-GB" dirty="0" smtClean="0"/>
              <a:t/>
            </a:r>
            <a:br>
              <a:rPr lang="en-GB" dirty="0" smtClean="0"/>
            </a:br>
            <a:r>
              <a:rPr lang="en-GB" dirty="0" smtClean="0">
                <a:solidFill>
                  <a:schemeClr val="bg2">
                    <a:lumMod val="40000"/>
                    <a:lumOff val="60000"/>
                  </a:schemeClr>
                </a:solidFill>
              </a:rPr>
              <a:t/>
            </a:r>
            <a:br>
              <a:rPr lang="en-GB" dirty="0" smtClean="0">
                <a:solidFill>
                  <a:schemeClr val="bg2">
                    <a:lumMod val="40000"/>
                    <a:lumOff val="60000"/>
                  </a:schemeClr>
                </a:solidFill>
              </a:rPr>
            </a:br>
            <a:endParaRPr lang="en-GB" dirty="0" smtClean="0">
              <a:solidFill>
                <a:schemeClr val="bg2">
                  <a:lumMod val="40000"/>
                  <a:lumOff val="60000"/>
                </a:schemeClr>
              </a:solidFill>
            </a:endParaRPr>
          </a:p>
        </p:txBody>
      </p:sp>
      <p:sp>
        <p:nvSpPr>
          <p:cNvPr id="3" name="Content Placeholder 2"/>
          <p:cNvSpPr>
            <a:spLocks noGrp="1"/>
          </p:cNvSpPr>
          <p:nvPr>
            <p:ph idx="1"/>
          </p:nvPr>
        </p:nvSpPr>
        <p:spPr>
          <a:xfrm>
            <a:off x="357158" y="1500174"/>
            <a:ext cx="8424863" cy="4968875"/>
          </a:xfrm>
        </p:spPr>
        <p:txBody>
          <a:bodyPr/>
          <a:lstStyle/>
          <a:p>
            <a:pPr>
              <a:buNone/>
            </a:pPr>
            <a:r>
              <a:rPr lang="en-GB" i="1" dirty="0" smtClean="0"/>
              <a:t>	</a:t>
            </a:r>
            <a:endParaRPr lang="en-GB" dirty="0" smtClean="0"/>
          </a:p>
          <a:p>
            <a:endParaRPr lang="en-NZ" dirty="0" smtClean="0">
              <a:hlinkClick r:id="rId2"/>
            </a:endParaRPr>
          </a:p>
          <a:p>
            <a:pPr>
              <a:buNone/>
            </a:pPr>
            <a:endParaRPr lang="en-GB" dirty="0" smtClean="0"/>
          </a:p>
          <a:p>
            <a:pPr>
              <a:buNone/>
            </a:pPr>
            <a:endParaRPr lang="en-GB" dirty="0" smtClean="0"/>
          </a:p>
        </p:txBody>
      </p:sp>
      <p:sp>
        <p:nvSpPr>
          <p:cNvPr id="4" name="Content Placeholder 2"/>
          <p:cNvSpPr txBox="1">
            <a:spLocks/>
          </p:cNvSpPr>
          <p:nvPr/>
        </p:nvSpPr>
        <p:spPr bwMode="auto">
          <a:xfrm>
            <a:off x="500034" y="1857364"/>
            <a:ext cx="8424863" cy="3705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9377"/>
              </a:buClr>
              <a:buSzTx/>
              <a:buFontTx/>
              <a:buNone/>
              <a:tabLst/>
              <a:defRPr/>
            </a:pPr>
            <a:r>
              <a:rPr kumimoji="0" lang="en-GB" sz="2400" b="0" i="1" u="none" strike="noStrike" kern="0" cap="none" spc="0" normalizeH="0" baseline="0" noProof="0" dirty="0" smtClean="0">
                <a:ln>
                  <a:noFill/>
                </a:ln>
                <a:solidFill>
                  <a:srgbClr val="0C3D91"/>
                </a:solidFill>
                <a:effectLst/>
                <a:uLnTx/>
                <a:uFillTx/>
                <a:latin typeface="+mn-lt"/>
                <a:ea typeface="+mn-ea"/>
                <a:cs typeface="+mn-cs"/>
              </a:rPr>
              <a:t>	</a:t>
            </a:r>
            <a:endParaRPr kumimoji="0" lang="en-GB" sz="2400" b="0" i="0" u="none" strike="noStrike" kern="0" cap="none" spc="0" normalizeH="0" baseline="0" noProof="0" dirty="0" smtClean="0">
              <a:ln>
                <a:noFill/>
              </a:ln>
              <a:solidFill>
                <a:srgbClr val="0C3D91"/>
              </a:solidFill>
              <a:effectLst/>
              <a:uLnTx/>
              <a:uFillTx/>
              <a:latin typeface="+mn-lt"/>
              <a:ea typeface="+mn-ea"/>
              <a:cs typeface="+mn-cs"/>
            </a:endParaRPr>
          </a:p>
        </p:txBody>
      </p:sp>
      <p:pic>
        <p:nvPicPr>
          <p:cNvPr id="56334" name="Picture 14" descr="Globe : Earth globe icon, vector illustration">
            <a:hlinkClick r:id="rId3"/>
          </p:cNvPr>
          <p:cNvPicPr>
            <a:picLocks noChangeAspect="1" noChangeArrowheads="1"/>
          </p:cNvPicPr>
          <p:nvPr/>
        </p:nvPicPr>
        <p:blipFill>
          <a:blip r:embed="rId4" cstate="print"/>
          <a:srcRect/>
          <a:stretch>
            <a:fillRect/>
          </a:stretch>
        </p:blipFill>
        <p:spPr bwMode="auto">
          <a:xfrm>
            <a:off x="2643174" y="2594544"/>
            <a:ext cx="3714776" cy="3714776"/>
          </a:xfrm>
          <a:prstGeom prst="rect">
            <a:avLst/>
          </a:prstGeom>
          <a:noFill/>
        </p:spPr>
      </p:pic>
      <p:pic>
        <p:nvPicPr>
          <p:cNvPr id="14" name="Picture 4" descr="http://investors.skf.com/annual2009en/pics/116-141-web-images/Water%20droplet%20on%20grass_opt.jpeg"/>
          <p:cNvPicPr>
            <a:picLocks noChangeAspect="1" noChangeArrowheads="1"/>
          </p:cNvPicPr>
          <p:nvPr/>
        </p:nvPicPr>
        <p:blipFill>
          <a:blip r:embed="rId5" cstate="print"/>
          <a:srcRect/>
          <a:stretch>
            <a:fillRect/>
          </a:stretch>
        </p:blipFill>
        <p:spPr bwMode="auto">
          <a:xfrm>
            <a:off x="6143636" y="3357562"/>
            <a:ext cx="1357322" cy="1601640"/>
          </a:xfrm>
          <a:prstGeom prst="rect">
            <a:avLst/>
          </a:prstGeom>
          <a:noFill/>
        </p:spPr>
      </p:pic>
      <p:pic>
        <p:nvPicPr>
          <p:cNvPr id="15" name="Picture 2"/>
          <p:cNvPicPr>
            <a:picLocks noChangeAspect="1" noChangeArrowheads="1"/>
          </p:cNvPicPr>
          <p:nvPr/>
        </p:nvPicPr>
        <p:blipFill>
          <a:blip r:embed="rId6" cstate="print"/>
          <a:srcRect/>
          <a:stretch>
            <a:fillRect/>
          </a:stretch>
        </p:blipFill>
        <p:spPr bwMode="auto">
          <a:xfrm>
            <a:off x="1500166" y="3429000"/>
            <a:ext cx="1357322" cy="1560513"/>
          </a:xfrm>
          <a:prstGeom prst="rect">
            <a:avLst/>
          </a:prstGeom>
          <a:noFill/>
          <a:ln w="9525">
            <a:noFill/>
            <a:miter lim="800000"/>
            <a:headEnd/>
            <a:tailEnd/>
          </a:ln>
        </p:spPr>
      </p:pic>
      <p:pic>
        <p:nvPicPr>
          <p:cNvPr id="56340" name="Picture 20" descr="Dairy products. Stock Photos">
            <a:hlinkClick r:id="rId7"/>
          </p:cNvPr>
          <p:cNvPicPr>
            <a:picLocks noChangeAspect="1" noChangeArrowheads="1"/>
          </p:cNvPicPr>
          <p:nvPr/>
        </p:nvPicPr>
        <p:blipFill>
          <a:blip r:embed="rId8" cstate="print"/>
          <a:srcRect/>
          <a:stretch>
            <a:fillRect/>
          </a:stretch>
        </p:blipFill>
        <p:spPr bwMode="auto">
          <a:xfrm>
            <a:off x="3643306" y="1214422"/>
            <a:ext cx="1571636" cy="1204921"/>
          </a:xfrm>
          <a:prstGeom prst="rect">
            <a:avLst/>
          </a:prstGeom>
          <a:noFill/>
        </p:spPr>
      </p:pic>
      <p:sp>
        <p:nvSpPr>
          <p:cNvPr id="19" name="TextBox 18"/>
          <p:cNvSpPr txBox="1"/>
          <p:nvPr/>
        </p:nvSpPr>
        <p:spPr>
          <a:xfrm>
            <a:off x="1502222" y="5072074"/>
            <a:ext cx="1876411" cy="707886"/>
          </a:xfrm>
          <a:prstGeom prst="rect">
            <a:avLst/>
          </a:prstGeom>
          <a:noFill/>
        </p:spPr>
        <p:txBody>
          <a:bodyPr wrap="none" rtlCol="0">
            <a:spAutoFit/>
          </a:bodyPr>
          <a:lstStyle/>
          <a:p>
            <a:r>
              <a:rPr lang="pl-PL" sz="2000" b="1" dirty="0" smtClean="0">
                <a:solidFill>
                  <a:srgbClr val="003399"/>
                </a:solidFill>
                <a:latin typeface="+mj-lt"/>
              </a:rPr>
              <a:t>Bezpieczeństwo</a:t>
            </a:r>
          </a:p>
          <a:p>
            <a:r>
              <a:rPr lang="pl-PL" sz="2000" b="1" dirty="0" smtClean="0">
                <a:solidFill>
                  <a:srgbClr val="003399"/>
                </a:solidFill>
                <a:latin typeface="+mj-lt"/>
              </a:rPr>
              <a:t> Żywności</a:t>
            </a:r>
            <a:endParaRPr lang="en-NZ" sz="2000" b="1" dirty="0" smtClean="0">
              <a:solidFill>
                <a:srgbClr val="003399"/>
              </a:solidFill>
              <a:latin typeface="+mj-lt"/>
            </a:endParaRPr>
          </a:p>
        </p:txBody>
      </p:sp>
      <p:sp>
        <p:nvSpPr>
          <p:cNvPr id="20" name="TextBox 19"/>
          <p:cNvSpPr txBox="1"/>
          <p:nvPr/>
        </p:nvSpPr>
        <p:spPr>
          <a:xfrm>
            <a:off x="6000760" y="5072074"/>
            <a:ext cx="1814792" cy="707886"/>
          </a:xfrm>
          <a:prstGeom prst="rect">
            <a:avLst/>
          </a:prstGeom>
          <a:noFill/>
        </p:spPr>
        <p:txBody>
          <a:bodyPr wrap="none" rtlCol="0">
            <a:spAutoFit/>
          </a:bodyPr>
          <a:lstStyle/>
          <a:p>
            <a:r>
              <a:rPr lang="pl-PL" sz="2000" b="1" dirty="0" smtClean="0">
                <a:solidFill>
                  <a:srgbClr val="003399"/>
                </a:solidFill>
                <a:latin typeface="+mj-lt"/>
              </a:rPr>
              <a:t>Zrównoważony</a:t>
            </a:r>
          </a:p>
          <a:p>
            <a:r>
              <a:rPr lang="pl-PL" sz="2000" b="1" dirty="0" smtClean="0">
                <a:solidFill>
                  <a:srgbClr val="003399"/>
                </a:solidFill>
                <a:latin typeface="+mj-lt"/>
              </a:rPr>
              <a:t>Rozwój</a:t>
            </a:r>
            <a:endParaRPr lang="en-NZ" sz="2000" b="1" dirty="0">
              <a:solidFill>
                <a:srgbClr val="003399"/>
              </a:solidFill>
              <a:latin typeface="+mj-lt"/>
            </a:endParaRPr>
          </a:p>
        </p:txBody>
      </p:sp>
      <p:sp>
        <p:nvSpPr>
          <p:cNvPr id="21" name="TextBox 20"/>
          <p:cNvSpPr txBox="1"/>
          <p:nvPr/>
        </p:nvSpPr>
        <p:spPr>
          <a:xfrm>
            <a:off x="3857620" y="2428868"/>
            <a:ext cx="1138773" cy="400110"/>
          </a:xfrm>
          <a:prstGeom prst="rect">
            <a:avLst/>
          </a:prstGeom>
          <a:noFill/>
        </p:spPr>
        <p:txBody>
          <a:bodyPr wrap="none" rtlCol="0">
            <a:spAutoFit/>
          </a:bodyPr>
          <a:lstStyle/>
          <a:p>
            <a:r>
              <a:rPr lang="pl-PL" sz="2000" b="1" dirty="0" smtClean="0">
                <a:solidFill>
                  <a:srgbClr val="003399"/>
                </a:solidFill>
                <a:latin typeface="+mj-lt"/>
              </a:rPr>
              <a:t>Żywienie</a:t>
            </a:r>
            <a:endParaRPr lang="en-NZ" sz="2000" b="1" dirty="0">
              <a:solidFill>
                <a:srgbClr val="003399"/>
              </a:solidFill>
              <a:latin typeface="+mj-lt"/>
            </a:endParaRPr>
          </a:p>
        </p:txBody>
      </p:sp>
      <p:sp>
        <p:nvSpPr>
          <p:cNvPr id="13" name="TextBox 12"/>
          <p:cNvSpPr txBox="1"/>
          <p:nvPr/>
        </p:nvSpPr>
        <p:spPr>
          <a:xfrm>
            <a:off x="3650675" y="3307214"/>
            <a:ext cx="1844671" cy="1815882"/>
          </a:xfrm>
          <a:prstGeom prst="rect">
            <a:avLst/>
          </a:prstGeom>
          <a:noFill/>
        </p:spPr>
        <p:txBody>
          <a:bodyPr wrap="none" rtlCol="0">
            <a:spAutoFit/>
          </a:bodyPr>
          <a:lstStyle/>
          <a:p>
            <a:pPr algn="ctr"/>
            <a:r>
              <a:rPr lang="en-NZ" sz="2800" b="1" dirty="0" err="1">
                <a:solidFill>
                  <a:srgbClr val="003399"/>
                </a:solidFill>
                <a:latin typeface="+mj-lt"/>
              </a:rPr>
              <a:t>Globalne</a:t>
            </a:r>
            <a:endParaRPr lang="en-NZ" sz="2800" b="1" dirty="0">
              <a:solidFill>
                <a:srgbClr val="003399"/>
              </a:solidFill>
              <a:latin typeface="+mj-lt"/>
            </a:endParaRPr>
          </a:p>
          <a:p>
            <a:pPr algn="ctr"/>
            <a:r>
              <a:rPr lang="en-NZ" sz="2800" b="1" dirty="0" err="1">
                <a:solidFill>
                  <a:srgbClr val="003399"/>
                </a:solidFill>
                <a:latin typeface="+mj-lt"/>
              </a:rPr>
              <a:t>Standardy</a:t>
            </a:r>
            <a:endParaRPr lang="en-NZ" sz="2800" b="1" dirty="0">
              <a:solidFill>
                <a:srgbClr val="003399"/>
              </a:solidFill>
              <a:latin typeface="+mj-lt"/>
            </a:endParaRPr>
          </a:p>
          <a:p>
            <a:pPr algn="ctr"/>
            <a:r>
              <a:rPr lang="en-NZ" sz="2800" b="1" dirty="0" err="1">
                <a:solidFill>
                  <a:srgbClr val="003399"/>
                </a:solidFill>
                <a:latin typeface="+mj-lt"/>
              </a:rPr>
              <a:t>Wskazówki</a:t>
            </a:r>
            <a:endParaRPr lang="en-NZ" sz="2800" b="1" dirty="0">
              <a:solidFill>
                <a:srgbClr val="003399"/>
              </a:solidFill>
              <a:latin typeface="+mj-lt"/>
            </a:endParaRPr>
          </a:p>
          <a:p>
            <a:pPr algn="ctr"/>
            <a:r>
              <a:rPr lang="en-NZ" sz="2800" b="1" dirty="0" err="1">
                <a:solidFill>
                  <a:srgbClr val="003399"/>
                </a:solidFill>
                <a:latin typeface="+mj-lt"/>
              </a:rPr>
              <a:t>Struktura</a:t>
            </a:r>
            <a:endParaRPr lang="en-NZ" sz="2800" b="1" dirty="0">
              <a:solidFill>
                <a:srgbClr val="003399"/>
              </a:solidFill>
              <a:latin typeface="+mj-lt"/>
            </a:endParaRPr>
          </a:p>
        </p:txBody>
      </p:sp>
    </p:spTree>
    <p:extLst>
      <p:ext uri="{BB962C8B-B14F-4D97-AF65-F5344CB8AC3E}">
        <p14:creationId xmlns:p14="http://schemas.microsoft.com/office/powerpoint/2010/main" val="213840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75656" y="116632"/>
            <a:ext cx="7128792" cy="1152128"/>
          </a:xfrm>
        </p:spPr>
        <p:txBody>
          <a:bodyPr/>
          <a:lstStyle/>
          <a:p>
            <a:pPr algn="l"/>
            <a:r>
              <a:rPr lang="pl-PL" sz="2800" b="1" dirty="0" smtClean="0">
                <a:solidFill>
                  <a:srgbClr val="003399"/>
                </a:solidFill>
                <a:latin typeface="Arial" pitchFamily="34" charset="0"/>
                <a:cs typeface="Arial" pitchFamily="34" charset="0"/>
              </a:rPr>
              <a:t>Wzajemne powiązania i współzależności</a:t>
            </a:r>
            <a:endParaRPr lang="en-GB" sz="2800" b="1" dirty="0" smtClean="0">
              <a:solidFill>
                <a:srgbClr val="003399"/>
              </a:solidFill>
              <a:latin typeface="Arial" pitchFamily="34" charset="0"/>
              <a:cs typeface="Arial" pitchFamily="34" charset="0"/>
            </a:endParaRPr>
          </a:p>
        </p:txBody>
      </p:sp>
      <p:sp>
        <p:nvSpPr>
          <p:cNvPr id="3" name="Content Placeholder 2"/>
          <p:cNvSpPr>
            <a:spLocks noGrp="1"/>
          </p:cNvSpPr>
          <p:nvPr>
            <p:ph idx="1"/>
          </p:nvPr>
        </p:nvSpPr>
        <p:spPr>
          <a:xfrm>
            <a:off x="357158" y="1500174"/>
            <a:ext cx="8424863" cy="4968875"/>
          </a:xfrm>
        </p:spPr>
        <p:txBody>
          <a:bodyPr/>
          <a:lstStyle/>
          <a:p>
            <a:pPr>
              <a:buNone/>
            </a:pPr>
            <a:r>
              <a:rPr lang="en-GB" i="1" dirty="0" smtClean="0"/>
              <a:t>	</a:t>
            </a:r>
            <a:endParaRPr lang="en-GB" dirty="0" smtClean="0"/>
          </a:p>
          <a:p>
            <a:endParaRPr lang="en-NZ" dirty="0" smtClean="0">
              <a:hlinkClick r:id="rId2"/>
            </a:endParaRPr>
          </a:p>
          <a:p>
            <a:pPr>
              <a:buNone/>
            </a:pPr>
            <a:endParaRPr lang="en-GB" dirty="0" smtClean="0"/>
          </a:p>
          <a:p>
            <a:pPr>
              <a:buNone/>
            </a:pPr>
            <a:endParaRPr lang="en-GB" dirty="0" smtClean="0"/>
          </a:p>
        </p:txBody>
      </p:sp>
      <p:sp>
        <p:nvSpPr>
          <p:cNvPr id="4" name="Content Placeholder 2"/>
          <p:cNvSpPr txBox="1">
            <a:spLocks/>
          </p:cNvSpPr>
          <p:nvPr/>
        </p:nvSpPr>
        <p:spPr bwMode="auto">
          <a:xfrm>
            <a:off x="500034" y="1857364"/>
            <a:ext cx="8424863" cy="3705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9377"/>
              </a:buClr>
              <a:buSzTx/>
              <a:buFontTx/>
              <a:buNone/>
              <a:tabLst/>
              <a:defRPr/>
            </a:pPr>
            <a:r>
              <a:rPr kumimoji="0" lang="en-GB" sz="2400" b="0" i="1" u="none" strike="noStrike" kern="0" cap="none" spc="0" normalizeH="0" baseline="0" noProof="0" dirty="0" smtClean="0">
                <a:ln>
                  <a:noFill/>
                </a:ln>
                <a:solidFill>
                  <a:srgbClr val="0C3D91"/>
                </a:solidFill>
                <a:effectLst/>
                <a:uLnTx/>
                <a:uFillTx/>
                <a:latin typeface="+mn-lt"/>
                <a:ea typeface="+mn-ea"/>
                <a:cs typeface="+mn-cs"/>
              </a:rPr>
              <a:t>	</a:t>
            </a:r>
            <a:endParaRPr kumimoji="0" lang="en-GB" sz="2400" b="0" i="0" u="none" strike="noStrike" kern="0" cap="none" spc="0" normalizeH="0" baseline="0" noProof="0" dirty="0" smtClean="0">
              <a:ln>
                <a:noFill/>
              </a:ln>
              <a:solidFill>
                <a:srgbClr val="0C3D91"/>
              </a:solidFill>
              <a:effectLst/>
              <a:uLnTx/>
              <a:uFillTx/>
              <a:latin typeface="+mn-lt"/>
              <a:ea typeface="+mn-ea"/>
              <a:cs typeface="+mn-cs"/>
            </a:endParaRPr>
          </a:p>
        </p:txBody>
      </p:sp>
      <p:pic>
        <p:nvPicPr>
          <p:cNvPr id="56334" name="Picture 14" descr="Globe : Earth globe icon, vector illustration">
            <a:hlinkClick r:id="rId3"/>
          </p:cNvPr>
          <p:cNvPicPr>
            <a:picLocks noChangeAspect="1" noChangeArrowheads="1"/>
          </p:cNvPicPr>
          <p:nvPr/>
        </p:nvPicPr>
        <p:blipFill>
          <a:blip r:embed="rId4" cstate="print"/>
          <a:srcRect/>
          <a:stretch>
            <a:fillRect/>
          </a:stretch>
        </p:blipFill>
        <p:spPr bwMode="auto">
          <a:xfrm>
            <a:off x="1684840" y="1117904"/>
            <a:ext cx="5335432" cy="5335432"/>
          </a:xfrm>
          <a:prstGeom prst="rect">
            <a:avLst/>
          </a:prstGeom>
          <a:noFill/>
        </p:spPr>
      </p:pic>
      <p:sp>
        <p:nvSpPr>
          <p:cNvPr id="16" name="Oval 15"/>
          <p:cNvSpPr/>
          <p:nvPr/>
        </p:nvSpPr>
        <p:spPr bwMode="auto">
          <a:xfrm>
            <a:off x="3286116" y="3786190"/>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bwMode="auto">
          <a:xfrm>
            <a:off x="3857620" y="2928934"/>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bwMode="auto">
          <a:xfrm>
            <a:off x="4286248" y="3857628"/>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8" name="Picture 20" descr="Dairy products. Stock Photos">
            <a:hlinkClick r:id="rId5"/>
          </p:cNvPr>
          <p:cNvPicPr>
            <a:picLocks noChangeAspect="1" noChangeArrowheads="1"/>
          </p:cNvPicPr>
          <p:nvPr/>
        </p:nvPicPr>
        <p:blipFill>
          <a:blip r:embed="rId6" cstate="print"/>
          <a:srcRect/>
          <a:stretch>
            <a:fillRect/>
          </a:stretch>
        </p:blipFill>
        <p:spPr bwMode="auto">
          <a:xfrm>
            <a:off x="4143372" y="3214686"/>
            <a:ext cx="785818" cy="602461"/>
          </a:xfrm>
          <a:prstGeom prst="rect">
            <a:avLst/>
          </a:prstGeom>
          <a:noFill/>
        </p:spPr>
      </p:pic>
      <p:pic>
        <p:nvPicPr>
          <p:cNvPr id="19" name="Picture 4" descr="http://investors.skf.com/annual2009en/pics/116-141-web-images/Water%20droplet%20on%20grass_opt.jpeg"/>
          <p:cNvPicPr>
            <a:picLocks noChangeAspect="1" noChangeArrowheads="1"/>
          </p:cNvPicPr>
          <p:nvPr/>
        </p:nvPicPr>
        <p:blipFill>
          <a:blip r:embed="rId7" cstate="print"/>
          <a:srcRect/>
          <a:stretch>
            <a:fillRect/>
          </a:stretch>
        </p:blipFill>
        <p:spPr bwMode="auto">
          <a:xfrm>
            <a:off x="4643438" y="4214818"/>
            <a:ext cx="593299" cy="700092"/>
          </a:xfrm>
          <a:prstGeom prst="rect">
            <a:avLst/>
          </a:prstGeom>
          <a:noFill/>
        </p:spPr>
      </p:pic>
      <p:pic>
        <p:nvPicPr>
          <p:cNvPr id="20" name="Picture 2"/>
          <p:cNvPicPr>
            <a:picLocks noChangeAspect="1" noChangeArrowheads="1"/>
          </p:cNvPicPr>
          <p:nvPr/>
        </p:nvPicPr>
        <p:blipFill>
          <a:blip r:embed="rId8" cstate="print"/>
          <a:srcRect/>
          <a:stretch>
            <a:fillRect/>
          </a:stretch>
        </p:blipFill>
        <p:spPr bwMode="auto">
          <a:xfrm>
            <a:off x="3500430" y="4214818"/>
            <a:ext cx="571504" cy="657059"/>
          </a:xfrm>
          <a:prstGeom prst="rect">
            <a:avLst/>
          </a:prstGeom>
          <a:noFill/>
          <a:ln w="9525">
            <a:noFill/>
            <a:miter lim="800000"/>
            <a:headEnd/>
            <a:tailEnd/>
          </a:ln>
        </p:spPr>
      </p:pic>
    </p:spTree>
    <p:extLst>
      <p:ext uri="{BB962C8B-B14F-4D97-AF65-F5344CB8AC3E}">
        <p14:creationId xmlns:p14="http://schemas.microsoft.com/office/powerpoint/2010/main" val="2901593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69" y="1085091"/>
            <a:ext cx="8424863" cy="4968875"/>
          </a:xfrm>
        </p:spPr>
        <p:txBody>
          <a:bodyPr/>
          <a:lstStyle/>
          <a:p>
            <a:pPr>
              <a:buNone/>
            </a:pPr>
            <a:r>
              <a:rPr lang="en-GB" i="1" dirty="0" smtClean="0">
                <a:solidFill>
                  <a:srgbClr val="003399"/>
                </a:solidFill>
                <a:latin typeface="+mj-lt"/>
              </a:rPr>
              <a:t>	</a:t>
            </a:r>
            <a:endParaRPr lang="en-GB" dirty="0" smtClean="0">
              <a:solidFill>
                <a:srgbClr val="003399"/>
              </a:solidFill>
              <a:latin typeface="+mj-lt"/>
            </a:endParaRPr>
          </a:p>
          <a:p>
            <a:endParaRPr lang="en-NZ" dirty="0" smtClean="0">
              <a:solidFill>
                <a:srgbClr val="003399"/>
              </a:solidFill>
              <a:latin typeface="+mj-lt"/>
              <a:hlinkClick r:id="rId2"/>
            </a:endParaRPr>
          </a:p>
          <a:p>
            <a:pPr>
              <a:buNone/>
            </a:pPr>
            <a:endParaRPr lang="en-GB" dirty="0" smtClean="0">
              <a:solidFill>
                <a:srgbClr val="003399"/>
              </a:solidFill>
              <a:latin typeface="+mj-lt"/>
            </a:endParaRPr>
          </a:p>
          <a:p>
            <a:pPr>
              <a:buNone/>
            </a:pPr>
            <a:endParaRPr lang="en-GB" dirty="0" smtClean="0">
              <a:solidFill>
                <a:srgbClr val="003399"/>
              </a:solidFill>
              <a:latin typeface="+mj-lt"/>
            </a:endParaRPr>
          </a:p>
        </p:txBody>
      </p:sp>
      <p:sp>
        <p:nvSpPr>
          <p:cNvPr id="4" name="Content Placeholder 2"/>
          <p:cNvSpPr txBox="1">
            <a:spLocks/>
          </p:cNvSpPr>
          <p:nvPr/>
        </p:nvSpPr>
        <p:spPr bwMode="auto">
          <a:xfrm>
            <a:off x="539625" y="1553372"/>
            <a:ext cx="8424863" cy="3705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9377"/>
              </a:buClr>
              <a:buSzTx/>
              <a:buFontTx/>
              <a:buNone/>
              <a:tabLst/>
              <a:defRPr/>
            </a:pPr>
            <a:r>
              <a:rPr kumimoji="0" lang="en-GB" sz="2400" b="0" i="1" u="none" strike="noStrike" kern="0" cap="none" spc="0" normalizeH="0" baseline="0" noProof="0" dirty="0" smtClean="0">
                <a:ln>
                  <a:noFill/>
                </a:ln>
                <a:solidFill>
                  <a:srgbClr val="003399"/>
                </a:solidFill>
                <a:effectLst/>
                <a:uLnTx/>
                <a:uFillTx/>
                <a:latin typeface="+mj-lt"/>
                <a:ea typeface="+mn-ea"/>
                <a:cs typeface="+mn-cs"/>
              </a:rPr>
              <a:t>	</a:t>
            </a:r>
            <a:endParaRPr kumimoji="0" lang="en-GB" sz="2400" b="0" i="0" u="none" strike="noStrike" kern="0" cap="none" spc="0" normalizeH="0" baseline="0" noProof="0" dirty="0" smtClean="0">
              <a:ln>
                <a:noFill/>
              </a:ln>
              <a:solidFill>
                <a:srgbClr val="003399"/>
              </a:solidFill>
              <a:effectLst/>
              <a:uLnTx/>
              <a:uFillTx/>
              <a:latin typeface="+mj-lt"/>
              <a:ea typeface="+mn-ea"/>
              <a:cs typeface="+mn-cs"/>
            </a:endParaRPr>
          </a:p>
        </p:txBody>
      </p:sp>
      <p:pic>
        <p:nvPicPr>
          <p:cNvPr id="56334" name="Picture 14" descr="Globe : Earth globe icon, vector illustration">
            <a:hlinkClick r:id="rId3"/>
          </p:cNvPr>
          <p:cNvPicPr>
            <a:picLocks noChangeAspect="1" noChangeArrowheads="1"/>
          </p:cNvPicPr>
          <p:nvPr/>
        </p:nvPicPr>
        <p:blipFill>
          <a:blip r:embed="rId4" cstate="print"/>
          <a:srcRect/>
          <a:stretch>
            <a:fillRect/>
          </a:stretch>
        </p:blipFill>
        <p:spPr bwMode="auto">
          <a:xfrm>
            <a:off x="2611327" y="2196314"/>
            <a:ext cx="3714776" cy="3714776"/>
          </a:xfrm>
          <a:prstGeom prst="rect">
            <a:avLst/>
          </a:prstGeom>
          <a:noFill/>
        </p:spPr>
      </p:pic>
      <p:sp>
        <p:nvSpPr>
          <p:cNvPr id="30" name="Oval 29"/>
          <p:cNvSpPr/>
          <p:nvPr/>
        </p:nvSpPr>
        <p:spPr bwMode="auto">
          <a:xfrm>
            <a:off x="2800216" y="573838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Oval 31"/>
          <p:cNvSpPr/>
          <p:nvPr/>
        </p:nvSpPr>
        <p:spPr bwMode="auto">
          <a:xfrm>
            <a:off x="1985412" y="5125272"/>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Oval 32"/>
          <p:cNvSpPr/>
          <p:nvPr/>
        </p:nvSpPr>
        <p:spPr bwMode="auto">
          <a:xfrm>
            <a:off x="1611765" y="242601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Oval 34"/>
          <p:cNvSpPr/>
          <p:nvPr/>
        </p:nvSpPr>
        <p:spPr bwMode="auto">
          <a:xfrm>
            <a:off x="3929628" y="5877272"/>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Oval 35"/>
          <p:cNvSpPr/>
          <p:nvPr/>
        </p:nvSpPr>
        <p:spPr bwMode="auto">
          <a:xfrm>
            <a:off x="5004048" y="581039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Oval 36"/>
          <p:cNvSpPr/>
          <p:nvPr/>
        </p:nvSpPr>
        <p:spPr bwMode="auto">
          <a:xfrm>
            <a:off x="1481356" y="426801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Oval 37"/>
          <p:cNvSpPr/>
          <p:nvPr/>
        </p:nvSpPr>
        <p:spPr bwMode="auto">
          <a:xfrm>
            <a:off x="2201436" y="169624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Oval 38"/>
          <p:cNvSpPr/>
          <p:nvPr/>
        </p:nvSpPr>
        <p:spPr bwMode="auto">
          <a:xfrm>
            <a:off x="3099256" y="1196752"/>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Oval 39"/>
          <p:cNvSpPr/>
          <p:nvPr/>
        </p:nvSpPr>
        <p:spPr bwMode="auto">
          <a:xfrm>
            <a:off x="4040087" y="105273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Oval 40"/>
          <p:cNvSpPr/>
          <p:nvPr/>
        </p:nvSpPr>
        <p:spPr bwMode="auto">
          <a:xfrm>
            <a:off x="4968781" y="1196752"/>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Oval 41"/>
          <p:cNvSpPr/>
          <p:nvPr/>
        </p:nvSpPr>
        <p:spPr bwMode="auto">
          <a:xfrm>
            <a:off x="6372200" y="219631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Oval 42"/>
          <p:cNvSpPr/>
          <p:nvPr/>
        </p:nvSpPr>
        <p:spPr bwMode="auto">
          <a:xfrm>
            <a:off x="6660232" y="2982132"/>
            <a:ext cx="785818"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Oval 44"/>
          <p:cNvSpPr/>
          <p:nvPr/>
        </p:nvSpPr>
        <p:spPr bwMode="auto">
          <a:xfrm>
            <a:off x="6732240" y="386104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Oval 45"/>
          <p:cNvSpPr/>
          <p:nvPr/>
        </p:nvSpPr>
        <p:spPr bwMode="auto">
          <a:xfrm>
            <a:off x="6444208" y="469664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7" name="Oval 46"/>
          <p:cNvSpPr/>
          <p:nvPr/>
        </p:nvSpPr>
        <p:spPr bwMode="auto">
          <a:xfrm>
            <a:off x="5940152" y="537834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bwMode="auto">
          <a:xfrm>
            <a:off x="5796136" y="1624810"/>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TextBox 52"/>
          <p:cNvSpPr txBox="1"/>
          <p:nvPr/>
        </p:nvSpPr>
        <p:spPr>
          <a:xfrm>
            <a:off x="2111261" y="3267884"/>
            <a:ext cx="45719" cy="369332"/>
          </a:xfrm>
          <a:prstGeom prst="rect">
            <a:avLst/>
          </a:prstGeom>
          <a:noFill/>
        </p:spPr>
        <p:txBody>
          <a:bodyPr wrap="square" rtlCol="0">
            <a:spAutoFit/>
          </a:bodyPr>
          <a:lstStyle/>
          <a:p>
            <a:endParaRPr lang="en-NZ" dirty="0">
              <a:solidFill>
                <a:srgbClr val="003399"/>
              </a:solidFill>
              <a:latin typeface="+mj-lt"/>
            </a:endParaRPr>
          </a:p>
        </p:txBody>
      </p:sp>
      <p:sp>
        <p:nvSpPr>
          <p:cNvPr id="61" name="TextBox 60"/>
          <p:cNvSpPr txBox="1"/>
          <p:nvPr/>
        </p:nvSpPr>
        <p:spPr>
          <a:xfrm>
            <a:off x="6011590" y="5592660"/>
            <a:ext cx="546945" cy="261610"/>
          </a:xfrm>
          <a:prstGeom prst="rect">
            <a:avLst/>
          </a:prstGeom>
          <a:noFill/>
        </p:spPr>
        <p:txBody>
          <a:bodyPr wrap="none" rtlCol="0">
            <a:spAutoFit/>
          </a:bodyPr>
          <a:lstStyle/>
          <a:p>
            <a:r>
              <a:rPr lang="en-NZ" sz="1100" b="1" dirty="0" smtClean="0">
                <a:solidFill>
                  <a:srgbClr val="003399"/>
                </a:solidFill>
                <a:latin typeface="+mj-lt"/>
              </a:rPr>
              <a:t>SC FM</a:t>
            </a:r>
            <a:endParaRPr lang="en-NZ" sz="1100" b="1" dirty="0">
              <a:solidFill>
                <a:srgbClr val="003399"/>
              </a:solidFill>
              <a:latin typeface="+mj-lt"/>
            </a:endParaRPr>
          </a:p>
        </p:txBody>
      </p:sp>
      <p:sp>
        <p:nvSpPr>
          <p:cNvPr id="62" name="TextBox 61"/>
          <p:cNvSpPr txBox="1"/>
          <p:nvPr/>
        </p:nvSpPr>
        <p:spPr>
          <a:xfrm>
            <a:off x="6537714" y="4910958"/>
            <a:ext cx="604653" cy="261610"/>
          </a:xfrm>
          <a:prstGeom prst="rect">
            <a:avLst/>
          </a:prstGeom>
          <a:noFill/>
        </p:spPr>
        <p:txBody>
          <a:bodyPr wrap="none" rtlCol="0">
            <a:spAutoFit/>
          </a:bodyPr>
          <a:lstStyle/>
          <a:p>
            <a:r>
              <a:rPr lang="en-NZ" sz="1100" b="1" dirty="0" smtClean="0">
                <a:solidFill>
                  <a:srgbClr val="003399"/>
                </a:solidFill>
                <a:latin typeface="+mj-lt"/>
              </a:rPr>
              <a:t>SC ENV</a:t>
            </a:r>
            <a:endParaRPr lang="en-NZ" sz="1100" b="1" dirty="0">
              <a:solidFill>
                <a:srgbClr val="003399"/>
              </a:solidFill>
              <a:latin typeface="+mj-lt"/>
            </a:endParaRPr>
          </a:p>
        </p:txBody>
      </p:sp>
      <p:sp>
        <p:nvSpPr>
          <p:cNvPr id="64" name="TextBox 63"/>
          <p:cNvSpPr txBox="1"/>
          <p:nvPr/>
        </p:nvSpPr>
        <p:spPr>
          <a:xfrm>
            <a:off x="2058254" y="5301208"/>
            <a:ext cx="585417" cy="261610"/>
          </a:xfrm>
          <a:prstGeom prst="rect">
            <a:avLst/>
          </a:prstGeom>
          <a:noFill/>
        </p:spPr>
        <p:txBody>
          <a:bodyPr wrap="none" rtlCol="0">
            <a:spAutoFit/>
          </a:bodyPr>
          <a:lstStyle/>
          <a:p>
            <a:r>
              <a:rPr lang="en-NZ" sz="1100" b="1" dirty="0" smtClean="0">
                <a:solidFill>
                  <a:srgbClr val="003399"/>
                </a:solidFill>
                <a:latin typeface="+mj-lt"/>
              </a:rPr>
              <a:t>SC DST</a:t>
            </a:r>
            <a:endParaRPr lang="en-NZ" sz="1100" b="1" dirty="0">
              <a:solidFill>
                <a:srgbClr val="003399"/>
              </a:solidFill>
              <a:latin typeface="+mj-lt"/>
            </a:endParaRPr>
          </a:p>
        </p:txBody>
      </p:sp>
      <p:sp>
        <p:nvSpPr>
          <p:cNvPr id="65" name="TextBox 64"/>
          <p:cNvSpPr txBox="1"/>
          <p:nvPr/>
        </p:nvSpPr>
        <p:spPr>
          <a:xfrm>
            <a:off x="5852379" y="1799238"/>
            <a:ext cx="591829" cy="261610"/>
          </a:xfrm>
          <a:prstGeom prst="rect">
            <a:avLst/>
          </a:prstGeom>
          <a:noFill/>
        </p:spPr>
        <p:txBody>
          <a:bodyPr wrap="none" rtlCol="0">
            <a:spAutoFit/>
          </a:bodyPr>
          <a:lstStyle/>
          <a:p>
            <a:r>
              <a:rPr lang="en-NZ" sz="1100" b="1" dirty="0" smtClean="0">
                <a:solidFill>
                  <a:srgbClr val="003399"/>
                </a:solidFill>
                <a:latin typeface="+mj-lt"/>
              </a:rPr>
              <a:t>SC DPE</a:t>
            </a:r>
            <a:endParaRPr lang="en-NZ" sz="1100" b="1" dirty="0">
              <a:solidFill>
                <a:srgbClr val="003399"/>
              </a:solidFill>
              <a:latin typeface="+mj-lt"/>
            </a:endParaRPr>
          </a:p>
        </p:txBody>
      </p:sp>
      <p:sp>
        <p:nvSpPr>
          <p:cNvPr id="66" name="TextBox 65"/>
          <p:cNvSpPr txBox="1"/>
          <p:nvPr/>
        </p:nvSpPr>
        <p:spPr>
          <a:xfrm>
            <a:off x="5040219" y="1439198"/>
            <a:ext cx="542136" cy="261610"/>
          </a:xfrm>
          <a:prstGeom prst="rect">
            <a:avLst/>
          </a:prstGeom>
          <a:noFill/>
          <a:ln>
            <a:noFill/>
          </a:ln>
        </p:spPr>
        <p:txBody>
          <a:bodyPr wrap="none" rtlCol="0">
            <a:spAutoFit/>
          </a:bodyPr>
          <a:lstStyle/>
          <a:p>
            <a:r>
              <a:rPr lang="en-NZ" sz="1100" b="1" dirty="0" smtClean="0">
                <a:solidFill>
                  <a:srgbClr val="003399"/>
                </a:solidFill>
                <a:latin typeface="+mj-lt"/>
              </a:rPr>
              <a:t>SC NH</a:t>
            </a:r>
            <a:endParaRPr lang="en-NZ" sz="1100" b="1" dirty="0">
              <a:solidFill>
                <a:srgbClr val="003399"/>
              </a:solidFill>
              <a:latin typeface="+mj-lt"/>
            </a:endParaRPr>
          </a:p>
        </p:txBody>
      </p:sp>
      <p:sp>
        <p:nvSpPr>
          <p:cNvPr id="67" name="TextBox 66"/>
          <p:cNvSpPr txBox="1"/>
          <p:nvPr/>
        </p:nvSpPr>
        <p:spPr>
          <a:xfrm>
            <a:off x="6513817" y="2410628"/>
            <a:ext cx="482824" cy="261610"/>
          </a:xfrm>
          <a:prstGeom prst="rect">
            <a:avLst/>
          </a:prstGeom>
          <a:noFill/>
        </p:spPr>
        <p:txBody>
          <a:bodyPr wrap="none" rtlCol="0">
            <a:spAutoFit/>
          </a:bodyPr>
          <a:lstStyle/>
          <a:p>
            <a:r>
              <a:rPr lang="en-NZ" sz="1100" b="1" dirty="0" smtClean="0">
                <a:solidFill>
                  <a:srgbClr val="003399"/>
                </a:solidFill>
                <a:latin typeface="+mj-lt"/>
              </a:rPr>
              <a:t>SC M</a:t>
            </a:r>
            <a:endParaRPr lang="en-NZ" sz="1100" b="1" dirty="0">
              <a:solidFill>
                <a:srgbClr val="003399"/>
              </a:solidFill>
              <a:latin typeface="+mj-lt"/>
            </a:endParaRPr>
          </a:p>
        </p:txBody>
      </p:sp>
      <p:sp>
        <p:nvSpPr>
          <p:cNvPr id="69" name="TextBox 68"/>
          <p:cNvSpPr txBox="1"/>
          <p:nvPr/>
        </p:nvSpPr>
        <p:spPr>
          <a:xfrm>
            <a:off x="4019891" y="6091610"/>
            <a:ext cx="590226" cy="261610"/>
          </a:xfrm>
          <a:prstGeom prst="rect">
            <a:avLst/>
          </a:prstGeom>
          <a:noFill/>
        </p:spPr>
        <p:txBody>
          <a:bodyPr wrap="none" rtlCol="0">
            <a:spAutoFit/>
          </a:bodyPr>
          <a:lstStyle/>
          <a:p>
            <a:r>
              <a:rPr lang="en-NZ" sz="1100" b="1" dirty="0" smtClean="0">
                <a:solidFill>
                  <a:srgbClr val="003399"/>
                </a:solidFill>
                <a:latin typeface="+mj-lt"/>
              </a:rPr>
              <a:t>SC RCC</a:t>
            </a:r>
            <a:endParaRPr lang="en-NZ" sz="1100" b="1" dirty="0">
              <a:solidFill>
                <a:srgbClr val="003399"/>
              </a:solidFill>
              <a:latin typeface="+mj-lt"/>
            </a:endParaRPr>
          </a:p>
        </p:txBody>
      </p:sp>
      <p:sp>
        <p:nvSpPr>
          <p:cNvPr id="70" name="TextBox 69"/>
          <p:cNvSpPr txBox="1"/>
          <p:nvPr/>
        </p:nvSpPr>
        <p:spPr>
          <a:xfrm>
            <a:off x="1611668" y="2640332"/>
            <a:ext cx="728084" cy="261610"/>
          </a:xfrm>
          <a:prstGeom prst="rect">
            <a:avLst/>
          </a:prstGeom>
          <a:noFill/>
        </p:spPr>
        <p:txBody>
          <a:bodyPr wrap="none" rtlCol="0">
            <a:spAutoFit/>
          </a:bodyPr>
          <a:lstStyle/>
          <a:p>
            <a:r>
              <a:rPr lang="en-NZ" sz="1100" b="1" dirty="0" smtClean="0">
                <a:solidFill>
                  <a:srgbClr val="003399"/>
                </a:solidFill>
                <a:latin typeface="+mj-lt"/>
              </a:rPr>
              <a:t>SC AMAC</a:t>
            </a:r>
            <a:endParaRPr lang="en-NZ" sz="1100" b="1" dirty="0">
              <a:solidFill>
                <a:srgbClr val="003399"/>
              </a:solidFill>
              <a:latin typeface="+mj-lt"/>
            </a:endParaRPr>
          </a:p>
        </p:txBody>
      </p:sp>
      <p:sp>
        <p:nvSpPr>
          <p:cNvPr id="72" name="TextBox 71"/>
          <p:cNvSpPr txBox="1"/>
          <p:nvPr/>
        </p:nvSpPr>
        <p:spPr>
          <a:xfrm>
            <a:off x="6856045" y="4075362"/>
            <a:ext cx="522900" cy="261610"/>
          </a:xfrm>
          <a:prstGeom prst="rect">
            <a:avLst/>
          </a:prstGeom>
          <a:noFill/>
        </p:spPr>
        <p:txBody>
          <a:bodyPr wrap="none" rtlCol="0">
            <a:spAutoFit/>
          </a:bodyPr>
          <a:lstStyle/>
          <a:p>
            <a:r>
              <a:rPr lang="en-NZ" sz="1100" b="1" dirty="0" smtClean="0">
                <a:solidFill>
                  <a:srgbClr val="003399"/>
                </a:solidFill>
                <a:latin typeface="+mj-lt"/>
              </a:rPr>
              <a:t>SC SIL</a:t>
            </a:r>
            <a:endParaRPr lang="en-NZ" sz="1100" b="1" dirty="0">
              <a:solidFill>
                <a:srgbClr val="003399"/>
              </a:solidFill>
              <a:latin typeface="+mj-lt"/>
            </a:endParaRPr>
          </a:p>
        </p:txBody>
      </p:sp>
      <p:sp>
        <p:nvSpPr>
          <p:cNvPr id="75" name="TextBox 74"/>
          <p:cNvSpPr txBox="1"/>
          <p:nvPr/>
        </p:nvSpPr>
        <p:spPr>
          <a:xfrm>
            <a:off x="5004048" y="6024708"/>
            <a:ext cx="662361" cy="261610"/>
          </a:xfrm>
          <a:prstGeom prst="rect">
            <a:avLst/>
          </a:prstGeom>
          <a:noFill/>
        </p:spPr>
        <p:txBody>
          <a:bodyPr wrap="none" rtlCol="0">
            <a:spAutoFit/>
          </a:bodyPr>
          <a:lstStyle>
            <a:defPPr>
              <a:defRPr lang="fr-FR"/>
            </a:defPPr>
            <a:lvl1pPr>
              <a:defRPr sz="1100" b="1">
                <a:solidFill>
                  <a:srgbClr val="003399"/>
                </a:solidFill>
                <a:latin typeface="+mj-lt"/>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en-NZ" dirty="0"/>
              <a:t>SC AHW</a:t>
            </a:r>
          </a:p>
        </p:txBody>
      </p:sp>
      <p:sp>
        <p:nvSpPr>
          <p:cNvPr id="76" name="TextBox 75"/>
          <p:cNvSpPr txBox="1"/>
          <p:nvPr/>
        </p:nvSpPr>
        <p:spPr>
          <a:xfrm>
            <a:off x="4111525" y="1196752"/>
            <a:ext cx="572593" cy="261610"/>
          </a:xfrm>
          <a:prstGeom prst="rect">
            <a:avLst/>
          </a:prstGeom>
          <a:noFill/>
        </p:spPr>
        <p:txBody>
          <a:bodyPr wrap="none" rtlCol="0">
            <a:spAutoFit/>
          </a:bodyPr>
          <a:lstStyle/>
          <a:p>
            <a:r>
              <a:rPr lang="en-NZ" sz="1100" b="1" dirty="0" smtClean="0">
                <a:solidFill>
                  <a:srgbClr val="003399"/>
                </a:solidFill>
                <a:latin typeface="+mj-lt"/>
              </a:rPr>
              <a:t>SC MH</a:t>
            </a:r>
            <a:endParaRPr lang="en-NZ" sz="1100" b="1" dirty="0">
              <a:solidFill>
                <a:srgbClr val="003399"/>
              </a:solidFill>
              <a:latin typeface="+mj-lt"/>
            </a:endParaRPr>
          </a:p>
        </p:txBody>
      </p:sp>
      <p:sp>
        <p:nvSpPr>
          <p:cNvPr id="78" name="Oval 77"/>
          <p:cNvSpPr/>
          <p:nvPr/>
        </p:nvSpPr>
        <p:spPr bwMode="auto">
          <a:xfrm>
            <a:off x="1409348" y="329011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0" name="TextBox 79"/>
          <p:cNvSpPr txBox="1"/>
          <p:nvPr/>
        </p:nvSpPr>
        <p:spPr>
          <a:xfrm>
            <a:off x="3059832" y="1411066"/>
            <a:ext cx="779381" cy="261610"/>
          </a:xfrm>
          <a:prstGeom prst="rect">
            <a:avLst/>
          </a:prstGeom>
          <a:noFill/>
        </p:spPr>
        <p:txBody>
          <a:bodyPr wrap="none" rtlCol="0">
            <a:spAutoFit/>
          </a:bodyPr>
          <a:lstStyle/>
          <a:p>
            <a:r>
              <a:rPr lang="en-NZ" sz="1100" b="1" dirty="0" smtClean="0">
                <a:solidFill>
                  <a:srgbClr val="003399"/>
                </a:solidFill>
                <a:latin typeface="+mj-lt"/>
              </a:rPr>
              <a:t>SC AMDM</a:t>
            </a:r>
            <a:endParaRPr lang="en-NZ" sz="1100" b="1" dirty="0">
              <a:solidFill>
                <a:srgbClr val="003399"/>
              </a:solidFill>
              <a:latin typeface="+mj-lt"/>
            </a:endParaRPr>
          </a:p>
        </p:txBody>
      </p:sp>
      <p:sp>
        <p:nvSpPr>
          <p:cNvPr id="83" name="TextBox 82"/>
          <p:cNvSpPr txBox="1"/>
          <p:nvPr/>
        </p:nvSpPr>
        <p:spPr>
          <a:xfrm>
            <a:off x="2771800" y="5952700"/>
            <a:ext cx="764953" cy="261610"/>
          </a:xfrm>
          <a:prstGeom prst="rect">
            <a:avLst/>
          </a:prstGeom>
          <a:noFill/>
        </p:spPr>
        <p:txBody>
          <a:bodyPr wrap="none" rtlCol="0">
            <a:spAutoFit/>
          </a:bodyPr>
          <a:lstStyle/>
          <a:p>
            <a:r>
              <a:rPr lang="en-NZ" sz="1100" b="1" dirty="0" smtClean="0">
                <a:solidFill>
                  <a:srgbClr val="003399"/>
                </a:solidFill>
                <a:latin typeface="+mj-lt"/>
              </a:rPr>
              <a:t>SC AMPAI</a:t>
            </a:r>
            <a:endParaRPr lang="en-NZ" sz="1100" b="1" dirty="0">
              <a:solidFill>
                <a:srgbClr val="003399"/>
              </a:solidFill>
              <a:latin typeface="+mj-lt"/>
            </a:endParaRPr>
          </a:p>
        </p:txBody>
      </p:sp>
      <p:sp>
        <p:nvSpPr>
          <p:cNvPr id="84" name="TextBox 83"/>
          <p:cNvSpPr txBox="1"/>
          <p:nvPr/>
        </p:nvSpPr>
        <p:spPr>
          <a:xfrm>
            <a:off x="2201436" y="1910562"/>
            <a:ext cx="696024" cy="261610"/>
          </a:xfrm>
          <a:prstGeom prst="rect">
            <a:avLst/>
          </a:prstGeom>
          <a:noFill/>
        </p:spPr>
        <p:txBody>
          <a:bodyPr wrap="none" rtlCol="0">
            <a:spAutoFit/>
          </a:bodyPr>
          <a:lstStyle/>
          <a:p>
            <a:r>
              <a:rPr lang="en-NZ" sz="1100" b="1" dirty="0" smtClean="0">
                <a:solidFill>
                  <a:srgbClr val="003399"/>
                </a:solidFill>
                <a:latin typeface="+mj-lt"/>
              </a:rPr>
              <a:t>SC HMM</a:t>
            </a:r>
            <a:endParaRPr lang="en-NZ" sz="1100" b="1" dirty="0">
              <a:solidFill>
                <a:srgbClr val="003399"/>
              </a:solidFill>
              <a:latin typeface="+mj-lt"/>
            </a:endParaRPr>
          </a:p>
        </p:txBody>
      </p:sp>
      <p:sp>
        <p:nvSpPr>
          <p:cNvPr id="85" name="TextBox 84"/>
          <p:cNvSpPr txBox="1"/>
          <p:nvPr/>
        </p:nvSpPr>
        <p:spPr>
          <a:xfrm>
            <a:off x="1558991" y="4437112"/>
            <a:ext cx="508473" cy="261610"/>
          </a:xfrm>
          <a:prstGeom prst="rect">
            <a:avLst/>
          </a:prstGeom>
          <a:noFill/>
        </p:spPr>
        <p:txBody>
          <a:bodyPr wrap="none" rtlCol="0">
            <a:spAutoFit/>
          </a:bodyPr>
          <a:lstStyle/>
          <a:p>
            <a:r>
              <a:rPr lang="en-NZ" sz="1100" b="1" dirty="0" smtClean="0">
                <a:solidFill>
                  <a:srgbClr val="003399"/>
                </a:solidFill>
                <a:latin typeface="+mj-lt"/>
              </a:rPr>
              <a:t>SC FA</a:t>
            </a:r>
            <a:endParaRPr lang="en-NZ" sz="1100" b="1" dirty="0">
              <a:solidFill>
                <a:srgbClr val="003399"/>
              </a:solidFill>
              <a:latin typeface="+mj-lt"/>
            </a:endParaRPr>
          </a:p>
        </p:txBody>
      </p:sp>
      <p:sp>
        <p:nvSpPr>
          <p:cNvPr id="86" name="TextBox 85"/>
          <p:cNvSpPr txBox="1"/>
          <p:nvPr/>
        </p:nvSpPr>
        <p:spPr>
          <a:xfrm>
            <a:off x="1468033" y="3504428"/>
            <a:ext cx="511679" cy="261610"/>
          </a:xfrm>
          <a:prstGeom prst="rect">
            <a:avLst/>
          </a:prstGeom>
          <a:noFill/>
        </p:spPr>
        <p:txBody>
          <a:bodyPr wrap="none" rtlCol="0">
            <a:spAutoFit/>
          </a:bodyPr>
          <a:lstStyle/>
          <a:p>
            <a:r>
              <a:rPr lang="en-NZ" sz="1100" b="1" dirty="0" smtClean="0">
                <a:solidFill>
                  <a:srgbClr val="003399"/>
                </a:solidFill>
                <a:latin typeface="+mj-lt"/>
              </a:rPr>
              <a:t>SC SA</a:t>
            </a:r>
            <a:endParaRPr lang="en-NZ" sz="1100" b="1" dirty="0">
              <a:solidFill>
                <a:srgbClr val="003399"/>
              </a:solidFill>
              <a:latin typeface="+mj-lt"/>
            </a:endParaRPr>
          </a:p>
        </p:txBody>
      </p:sp>
      <p:sp>
        <p:nvSpPr>
          <p:cNvPr id="87" name="TextBox 86"/>
          <p:cNvSpPr txBox="1"/>
          <p:nvPr/>
        </p:nvSpPr>
        <p:spPr>
          <a:xfrm>
            <a:off x="6731670" y="3196446"/>
            <a:ext cx="643125" cy="261610"/>
          </a:xfrm>
          <a:prstGeom prst="rect">
            <a:avLst/>
          </a:prstGeom>
          <a:noFill/>
        </p:spPr>
        <p:txBody>
          <a:bodyPr wrap="none" rtlCol="0">
            <a:spAutoFit/>
          </a:bodyPr>
          <a:lstStyle/>
          <a:p>
            <a:r>
              <a:rPr lang="en-NZ" sz="1100" b="1" dirty="0" smtClean="0">
                <a:solidFill>
                  <a:srgbClr val="003399"/>
                </a:solidFill>
                <a:latin typeface="+mj-lt"/>
              </a:rPr>
              <a:t>SC AMC</a:t>
            </a:r>
            <a:endParaRPr lang="en-NZ" sz="1100" b="1" dirty="0">
              <a:solidFill>
                <a:srgbClr val="003399"/>
              </a:solidFill>
              <a:latin typeface="+mj-lt"/>
            </a:endParaRPr>
          </a:p>
        </p:txBody>
      </p:sp>
      <p:sp>
        <p:nvSpPr>
          <p:cNvPr id="88" name="Up Arrow 87"/>
          <p:cNvSpPr/>
          <p:nvPr/>
        </p:nvSpPr>
        <p:spPr>
          <a:xfrm rot="5400000">
            <a:off x="2429356" y="3678205"/>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92" name="Up Arrow 91"/>
          <p:cNvSpPr/>
          <p:nvPr/>
        </p:nvSpPr>
        <p:spPr>
          <a:xfrm rot="3336319">
            <a:off x="2825921" y="4896289"/>
            <a:ext cx="428628" cy="357190"/>
          </a:xfrm>
          <a:prstGeom prst="upArrow">
            <a:avLst>
              <a:gd name="adj1" fmla="val 60159"/>
              <a:gd name="adj2" fmla="val 56095"/>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93" name="Up Arrow 92"/>
          <p:cNvSpPr/>
          <p:nvPr/>
        </p:nvSpPr>
        <p:spPr>
          <a:xfrm rot="16200000">
            <a:off x="5976441" y="3612155"/>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94" name="Up Arrow 93"/>
          <p:cNvSpPr/>
          <p:nvPr/>
        </p:nvSpPr>
        <p:spPr>
          <a:xfrm rot="10800000">
            <a:off x="4183507" y="1982000"/>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95" name="Up Arrow 94"/>
          <p:cNvSpPr/>
          <p:nvPr/>
        </p:nvSpPr>
        <p:spPr>
          <a:xfrm rot="7971218">
            <a:off x="2851145" y="2429700"/>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97" name="Up Arrow 96"/>
          <p:cNvSpPr/>
          <p:nvPr/>
        </p:nvSpPr>
        <p:spPr>
          <a:xfrm rot="13385317">
            <a:off x="5504114" y="2382667"/>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57" name="Oval 56"/>
          <p:cNvSpPr/>
          <p:nvPr/>
        </p:nvSpPr>
        <p:spPr bwMode="auto">
          <a:xfrm>
            <a:off x="3254269" y="3528858"/>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Oval 57"/>
          <p:cNvSpPr/>
          <p:nvPr/>
        </p:nvSpPr>
        <p:spPr bwMode="auto">
          <a:xfrm>
            <a:off x="3825773" y="2671602"/>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Oval 58"/>
          <p:cNvSpPr/>
          <p:nvPr/>
        </p:nvSpPr>
        <p:spPr bwMode="auto">
          <a:xfrm>
            <a:off x="4325839" y="3600296"/>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0" name="Picture 2"/>
          <p:cNvPicPr>
            <a:picLocks noChangeAspect="1" noChangeArrowheads="1"/>
          </p:cNvPicPr>
          <p:nvPr/>
        </p:nvPicPr>
        <p:blipFill>
          <a:blip r:embed="rId5" cstate="print"/>
          <a:srcRect/>
          <a:stretch>
            <a:fillRect/>
          </a:stretch>
        </p:blipFill>
        <p:spPr bwMode="auto">
          <a:xfrm>
            <a:off x="3468583" y="3957486"/>
            <a:ext cx="571504" cy="657059"/>
          </a:xfrm>
          <a:prstGeom prst="rect">
            <a:avLst/>
          </a:prstGeom>
          <a:noFill/>
          <a:ln w="9525">
            <a:noFill/>
            <a:miter lim="800000"/>
            <a:headEnd/>
            <a:tailEnd/>
          </a:ln>
        </p:spPr>
      </p:pic>
      <p:pic>
        <p:nvPicPr>
          <p:cNvPr id="63" name="Picture 20" descr="Dairy products. Stock Photos">
            <a:hlinkClick r:id="rId6"/>
          </p:cNvPr>
          <p:cNvPicPr>
            <a:picLocks noChangeAspect="1" noChangeArrowheads="1"/>
          </p:cNvPicPr>
          <p:nvPr/>
        </p:nvPicPr>
        <p:blipFill>
          <a:blip r:embed="rId7" cstate="print"/>
          <a:srcRect/>
          <a:stretch>
            <a:fillRect/>
          </a:stretch>
        </p:blipFill>
        <p:spPr bwMode="auto">
          <a:xfrm>
            <a:off x="4111525" y="2957354"/>
            <a:ext cx="785818" cy="602461"/>
          </a:xfrm>
          <a:prstGeom prst="rect">
            <a:avLst/>
          </a:prstGeom>
          <a:noFill/>
        </p:spPr>
      </p:pic>
      <p:pic>
        <p:nvPicPr>
          <p:cNvPr id="71" name="Picture 4" descr="http://investors.skf.com/annual2009en/pics/116-141-web-images/Water%20droplet%20on%20grass_opt.jpeg"/>
          <p:cNvPicPr>
            <a:picLocks noChangeAspect="1" noChangeArrowheads="1"/>
          </p:cNvPicPr>
          <p:nvPr/>
        </p:nvPicPr>
        <p:blipFill>
          <a:blip r:embed="rId8" cstate="print"/>
          <a:srcRect/>
          <a:stretch>
            <a:fillRect/>
          </a:stretch>
        </p:blipFill>
        <p:spPr bwMode="auto">
          <a:xfrm>
            <a:off x="4683029" y="3957486"/>
            <a:ext cx="593299" cy="700092"/>
          </a:xfrm>
          <a:prstGeom prst="rect">
            <a:avLst/>
          </a:prstGeom>
          <a:noFill/>
        </p:spPr>
      </p:pic>
      <p:sp>
        <p:nvSpPr>
          <p:cNvPr id="73" name="Title 1"/>
          <p:cNvSpPr txBox="1">
            <a:spLocks/>
          </p:cNvSpPr>
          <p:nvPr/>
        </p:nvSpPr>
        <p:spPr>
          <a:xfrm>
            <a:off x="1409348" y="116632"/>
            <a:ext cx="7704856" cy="1080120"/>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noProof="0" dirty="0" smtClean="0">
                <a:solidFill>
                  <a:srgbClr val="003399"/>
                </a:solidFill>
                <a:latin typeface="Arial" pitchFamily="34" charset="0"/>
                <a:ea typeface="+mj-ea"/>
                <a:cs typeface="Arial" pitchFamily="34" charset="0"/>
              </a:rPr>
              <a:t>Konsensus Globalny poprzez Stałe Komitety</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
        <p:nvSpPr>
          <p:cNvPr id="74" name="Up Arrow 73"/>
          <p:cNvSpPr/>
          <p:nvPr/>
        </p:nvSpPr>
        <p:spPr>
          <a:xfrm rot="18276024">
            <a:off x="5704793" y="4829935"/>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
        <p:nvSpPr>
          <p:cNvPr id="77" name="Up Arrow 76"/>
          <p:cNvSpPr/>
          <p:nvPr/>
        </p:nvSpPr>
        <p:spPr>
          <a:xfrm rot="181866">
            <a:off x="4270747" y="5456727"/>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3399"/>
              </a:solidFill>
              <a:latin typeface="+mj-lt"/>
            </a:endParaRPr>
          </a:p>
        </p:txBody>
      </p:sp>
    </p:spTree>
    <p:extLst>
      <p:ext uri="{BB962C8B-B14F-4D97-AF65-F5344CB8AC3E}">
        <p14:creationId xmlns:p14="http://schemas.microsoft.com/office/powerpoint/2010/main" val="1900459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749" y="1124744"/>
            <a:ext cx="8424863" cy="4968875"/>
          </a:xfrm>
        </p:spPr>
        <p:txBody>
          <a:bodyPr/>
          <a:lstStyle/>
          <a:p>
            <a:pPr>
              <a:buNone/>
            </a:pPr>
            <a:r>
              <a:rPr lang="en-GB" i="1" dirty="0" smtClean="0">
                <a:solidFill>
                  <a:srgbClr val="003399"/>
                </a:solidFill>
                <a:latin typeface="+mj-lt"/>
              </a:rPr>
              <a:t>	</a:t>
            </a:r>
            <a:endParaRPr lang="en-GB" dirty="0" smtClean="0">
              <a:solidFill>
                <a:srgbClr val="003399"/>
              </a:solidFill>
              <a:latin typeface="+mj-lt"/>
            </a:endParaRPr>
          </a:p>
          <a:p>
            <a:endParaRPr lang="en-NZ" dirty="0" smtClean="0">
              <a:solidFill>
                <a:srgbClr val="003399"/>
              </a:solidFill>
              <a:latin typeface="+mj-lt"/>
              <a:hlinkClick r:id="rId2"/>
            </a:endParaRPr>
          </a:p>
          <a:p>
            <a:pPr>
              <a:buNone/>
            </a:pPr>
            <a:endParaRPr lang="en-GB" dirty="0" smtClean="0">
              <a:solidFill>
                <a:srgbClr val="003399"/>
              </a:solidFill>
              <a:latin typeface="+mj-lt"/>
            </a:endParaRPr>
          </a:p>
          <a:p>
            <a:pPr>
              <a:buNone/>
            </a:pPr>
            <a:endParaRPr lang="en-GB" dirty="0" smtClean="0">
              <a:solidFill>
                <a:srgbClr val="003399"/>
              </a:solidFill>
              <a:latin typeface="+mj-lt"/>
            </a:endParaRPr>
          </a:p>
        </p:txBody>
      </p:sp>
      <p:sp>
        <p:nvSpPr>
          <p:cNvPr id="4" name="Content Placeholder 2"/>
          <p:cNvSpPr txBox="1">
            <a:spLocks/>
          </p:cNvSpPr>
          <p:nvPr/>
        </p:nvSpPr>
        <p:spPr bwMode="auto">
          <a:xfrm>
            <a:off x="611633" y="1553372"/>
            <a:ext cx="8424863" cy="3705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9377"/>
              </a:buClr>
              <a:buSzTx/>
              <a:buFontTx/>
              <a:buNone/>
              <a:tabLst/>
              <a:defRPr/>
            </a:pPr>
            <a:r>
              <a:rPr kumimoji="0" lang="en-GB" sz="2400" b="0" i="1" u="none" strike="noStrike" kern="0" cap="none" spc="0" normalizeH="0" baseline="0" noProof="0" dirty="0" smtClean="0">
                <a:ln>
                  <a:noFill/>
                </a:ln>
                <a:solidFill>
                  <a:srgbClr val="003399"/>
                </a:solidFill>
                <a:effectLst/>
                <a:uLnTx/>
                <a:uFillTx/>
                <a:latin typeface="+mj-lt"/>
                <a:ea typeface="+mn-ea"/>
                <a:cs typeface="+mn-cs"/>
              </a:rPr>
              <a:t>	</a:t>
            </a:r>
            <a:endParaRPr kumimoji="0" lang="en-GB" sz="2400" b="0" i="0" u="none" strike="noStrike" kern="0" cap="none" spc="0" normalizeH="0" baseline="0" noProof="0" dirty="0" smtClean="0">
              <a:ln>
                <a:noFill/>
              </a:ln>
              <a:solidFill>
                <a:srgbClr val="003399"/>
              </a:solidFill>
              <a:effectLst/>
              <a:uLnTx/>
              <a:uFillTx/>
              <a:latin typeface="+mj-lt"/>
              <a:ea typeface="+mn-ea"/>
              <a:cs typeface="+mn-cs"/>
            </a:endParaRPr>
          </a:p>
        </p:txBody>
      </p:sp>
      <p:pic>
        <p:nvPicPr>
          <p:cNvPr id="56334" name="Picture 14" descr="Globe : Earth globe icon, vector illustration">
            <a:hlinkClick r:id="rId3"/>
          </p:cNvPr>
          <p:cNvPicPr>
            <a:picLocks noChangeAspect="1" noChangeArrowheads="1"/>
          </p:cNvPicPr>
          <p:nvPr/>
        </p:nvPicPr>
        <p:blipFill>
          <a:blip r:embed="rId4" cstate="print"/>
          <a:srcRect/>
          <a:stretch>
            <a:fillRect/>
          </a:stretch>
        </p:blipFill>
        <p:spPr bwMode="auto">
          <a:xfrm>
            <a:off x="2611327" y="2196314"/>
            <a:ext cx="3714776" cy="3714776"/>
          </a:xfrm>
          <a:prstGeom prst="rect">
            <a:avLst/>
          </a:prstGeom>
          <a:noFill/>
        </p:spPr>
      </p:pic>
      <p:sp>
        <p:nvSpPr>
          <p:cNvPr id="30" name="Oval 29"/>
          <p:cNvSpPr/>
          <p:nvPr/>
        </p:nvSpPr>
        <p:spPr bwMode="auto">
          <a:xfrm>
            <a:off x="2611327" y="562533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Oval 31"/>
          <p:cNvSpPr/>
          <p:nvPr/>
        </p:nvSpPr>
        <p:spPr bwMode="auto">
          <a:xfrm>
            <a:off x="1825509" y="5125272"/>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Oval 32"/>
          <p:cNvSpPr/>
          <p:nvPr/>
        </p:nvSpPr>
        <p:spPr bwMode="auto">
          <a:xfrm>
            <a:off x="1539757" y="241062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Oval 33"/>
          <p:cNvSpPr/>
          <p:nvPr/>
        </p:nvSpPr>
        <p:spPr bwMode="auto">
          <a:xfrm>
            <a:off x="3611459" y="583962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Oval 34"/>
          <p:cNvSpPr/>
          <p:nvPr/>
        </p:nvSpPr>
        <p:spPr bwMode="auto">
          <a:xfrm>
            <a:off x="4611591" y="583962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Oval 35"/>
          <p:cNvSpPr/>
          <p:nvPr/>
        </p:nvSpPr>
        <p:spPr bwMode="auto">
          <a:xfrm>
            <a:off x="5468847" y="569677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Oval 36"/>
          <p:cNvSpPr/>
          <p:nvPr/>
        </p:nvSpPr>
        <p:spPr bwMode="auto">
          <a:xfrm>
            <a:off x="1254005" y="426801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Oval 37"/>
          <p:cNvSpPr/>
          <p:nvPr/>
        </p:nvSpPr>
        <p:spPr bwMode="auto">
          <a:xfrm>
            <a:off x="2182699" y="1696248"/>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Oval 38"/>
          <p:cNvSpPr/>
          <p:nvPr/>
        </p:nvSpPr>
        <p:spPr bwMode="auto">
          <a:xfrm>
            <a:off x="3039955" y="1267620"/>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Oval 39"/>
          <p:cNvSpPr/>
          <p:nvPr/>
        </p:nvSpPr>
        <p:spPr bwMode="auto">
          <a:xfrm>
            <a:off x="4040087" y="112474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Oval 40"/>
          <p:cNvSpPr/>
          <p:nvPr/>
        </p:nvSpPr>
        <p:spPr bwMode="auto">
          <a:xfrm>
            <a:off x="4968781" y="1267620"/>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Oval 41"/>
          <p:cNvSpPr/>
          <p:nvPr/>
        </p:nvSpPr>
        <p:spPr bwMode="auto">
          <a:xfrm>
            <a:off x="6611855" y="219631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Oval 42"/>
          <p:cNvSpPr/>
          <p:nvPr/>
        </p:nvSpPr>
        <p:spPr bwMode="auto">
          <a:xfrm>
            <a:off x="6969045" y="2982132"/>
            <a:ext cx="785818"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Oval 44"/>
          <p:cNvSpPr/>
          <p:nvPr/>
        </p:nvSpPr>
        <p:spPr bwMode="auto">
          <a:xfrm>
            <a:off x="7040483" y="391082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Oval 45"/>
          <p:cNvSpPr/>
          <p:nvPr/>
        </p:nvSpPr>
        <p:spPr bwMode="auto">
          <a:xfrm>
            <a:off x="6826169" y="4696644"/>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7" name="Oval 46"/>
          <p:cNvSpPr/>
          <p:nvPr/>
        </p:nvSpPr>
        <p:spPr bwMode="auto">
          <a:xfrm>
            <a:off x="6183227" y="533958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Oval 47"/>
          <p:cNvSpPr/>
          <p:nvPr/>
        </p:nvSpPr>
        <p:spPr bwMode="auto">
          <a:xfrm>
            <a:off x="5897475" y="1624810"/>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TextBox 52"/>
          <p:cNvSpPr txBox="1"/>
          <p:nvPr/>
        </p:nvSpPr>
        <p:spPr>
          <a:xfrm>
            <a:off x="2111261" y="3267884"/>
            <a:ext cx="45719" cy="369332"/>
          </a:xfrm>
          <a:prstGeom prst="rect">
            <a:avLst/>
          </a:prstGeom>
          <a:noFill/>
        </p:spPr>
        <p:txBody>
          <a:bodyPr wrap="square" rtlCol="0">
            <a:spAutoFit/>
          </a:bodyPr>
          <a:lstStyle/>
          <a:p>
            <a:endParaRPr lang="en-NZ" dirty="0">
              <a:solidFill>
                <a:srgbClr val="003399"/>
              </a:solidFill>
              <a:latin typeface="+mj-lt"/>
            </a:endParaRPr>
          </a:p>
        </p:txBody>
      </p:sp>
      <p:sp>
        <p:nvSpPr>
          <p:cNvPr id="66" name="TextBox 65"/>
          <p:cNvSpPr txBox="1"/>
          <p:nvPr/>
        </p:nvSpPr>
        <p:spPr>
          <a:xfrm>
            <a:off x="5140205" y="1487494"/>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76" name="TextBox 75"/>
          <p:cNvSpPr txBox="1"/>
          <p:nvPr/>
        </p:nvSpPr>
        <p:spPr>
          <a:xfrm>
            <a:off x="4192842" y="1339058"/>
            <a:ext cx="352982" cy="261610"/>
          </a:xfrm>
          <a:prstGeom prst="rect">
            <a:avLst/>
          </a:prstGeom>
          <a:noFill/>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78" name="Oval 77"/>
          <p:cNvSpPr/>
          <p:nvPr/>
        </p:nvSpPr>
        <p:spPr bwMode="auto">
          <a:xfrm>
            <a:off x="1111129" y="3196446"/>
            <a:ext cx="714380" cy="642942"/>
          </a:xfrm>
          <a:prstGeom prst="ellipse">
            <a:avLst/>
          </a:prstGeom>
          <a:solidFill>
            <a:srgbClr val="9FE6FF"/>
          </a:solidFill>
          <a:ln w="3175">
            <a:solidFill>
              <a:schemeClr val="bg2">
                <a:lumMod val="60000"/>
                <a:lumOff val="40000"/>
              </a:schemeClr>
            </a:solidFill>
          </a:ln>
          <a:scene3d>
            <a:camera prst="orthographicFront"/>
            <a:lightRig rig="threePt" dir="t"/>
          </a:scene3d>
          <a:sp3d>
            <a:bevelT/>
            <a:bevelB/>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0" name="TextBox 79"/>
          <p:cNvSpPr txBox="1"/>
          <p:nvPr/>
        </p:nvSpPr>
        <p:spPr>
          <a:xfrm>
            <a:off x="3220654" y="1469863"/>
            <a:ext cx="352982" cy="261610"/>
          </a:xfrm>
          <a:prstGeom prst="rect">
            <a:avLst/>
          </a:prstGeom>
          <a:noFill/>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88" name="Up Arrow 87"/>
          <p:cNvSpPr/>
          <p:nvPr/>
        </p:nvSpPr>
        <p:spPr>
          <a:xfrm rot="5400000">
            <a:off x="2254137" y="3767950"/>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2" name="Up Arrow 91"/>
          <p:cNvSpPr/>
          <p:nvPr/>
        </p:nvSpPr>
        <p:spPr>
          <a:xfrm>
            <a:off x="4254401" y="5482462"/>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3" name="Up Arrow 92"/>
          <p:cNvSpPr/>
          <p:nvPr/>
        </p:nvSpPr>
        <p:spPr>
          <a:xfrm rot="16200000">
            <a:off x="6183227" y="3696512"/>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4" name="Up Arrow 93"/>
          <p:cNvSpPr/>
          <p:nvPr/>
        </p:nvSpPr>
        <p:spPr>
          <a:xfrm rot="10800000">
            <a:off x="4254401" y="2017719"/>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5" name="Up Arrow 94"/>
          <p:cNvSpPr/>
          <p:nvPr/>
        </p:nvSpPr>
        <p:spPr>
          <a:xfrm rot="8700000">
            <a:off x="2754203" y="2624942"/>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6" name="Up Arrow 95"/>
          <p:cNvSpPr/>
          <p:nvPr/>
        </p:nvSpPr>
        <p:spPr>
          <a:xfrm rot="3300000">
            <a:off x="2825641" y="4910958"/>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7" name="Up Arrow 96"/>
          <p:cNvSpPr/>
          <p:nvPr/>
        </p:nvSpPr>
        <p:spPr>
          <a:xfrm rot="14100000">
            <a:off x="5683161" y="2482066"/>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98" name="Up Arrow 97"/>
          <p:cNvSpPr/>
          <p:nvPr/>
        </p:nvSpPr>
        <p:spPr>
          <a:xfrm rot="19500000">
            <a:off x="5754599" y="4910958"/>
            <a:ext cx="428628" cy="357190"/>
          </a:xfrm>
          <a:prstGeom prst="upArrow">
            <a:avLst/>
          </a:prstGeom>
          <a:solidFill>
            <a:srgbClr val="00CC99"/>
          </a:solidFill>
          <a:ln w="3175"/>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NZ">
              <a:solidFill>
                <a:srgbClr val="003399"/>
              </a:solidFill>
              <a:latin typeface="+mj-lt"/>
            </a:endParaRPr>
          </a:p>
        </p:txBody>
      </p:sp>
      <p:sp>
        <p:nvSpPr>
          <p:cNvPr id="57" name="Oval 56"/>
          <p:cNvSpPr/>
          <p:nvPr/>
        </p:nvSpPr>
        <p:spPr bwMode="auto">
          <a:xfrm>
            <a:off x="3254269" y="3528858"/>
            <a:ext cx="1314432" cy="1412880"/>
          </a:xfrm>
          <a:prstGeom prst="ellipse">
            <a:avLst/>
          </a:prstGeom>
          <a:solidFill>
            <a:schemeClr val="bg1"/>
          </a:solidFill>
          <a:ln>
            <a:solidFill>
              <a:srgbClr val="0066CC"/>
            </a:solidFill>
          </a:ln>
          <a:scene3d>
            <a:camera prst="orthographicFront"/>
            <a:lightRig rig="threePt" dir="t"/>
          </a:scene3d>
          <a:sp3d>
            <a:bevelT/>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Oval 57"/>
          <p:cNvSpPr/>
          <p:nvPr/>
        </p:nvSpPr>
        <p:spPr bwMode="auto">
          <a:xfrm>
            <a:off x="3825773" y="2671602"/>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Oval 58"/>
          <p:cNvSpPr/>
          <p:nvPr/>
        </p:nvSpPr>
        <p:spPr bwMode="auto">
          <a:xfrm>
            <a:off x="4325839" y="3600296"/>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0" name="Picture 2"/>
          <p:cNvPicPr>
            <a:picLocks noChangeAspect="1" noChangeArrowheads="1"/>
          </p:cNvPicPr>
          <p:nvPr/>
        </p:nvPicPr>
        <p:blipFill>
          <a:blip r:embed="rId5" cstate="print"/>
          <a:srcRect/>
          <a:stretch>
            <a:fillRect/>
          </a:stretch>
        </p:blipFill>
        <p:spPr bwMode="auto">
          <a:xfrm>
            <a:off x="3468583" y="3957486"/>
            <a:ext cx="571504" cy="657059"/>
          </a:xfrm>
          <a:prstGeom prst="rect">
            <a:avLst/>
          </a:prstGeom>
          <a:noFill/>
          <a:ln w="9525">
            <a:noFill/>
            <a:miter lim="800000"/>
            <a:headEnd/>
            <a:tailEnd/>
          </a:ln>
        </p:spPr>
      </p:pic>
      <p:pic>
        <p:nvPicPr>
          <p:cNvPr id="63" name="Picture 20" descr="Dairy products. Stock Photos">
            <a:hlinkClick r:id="rId6"/>
          </p:cNvPr>
          <p:cNvPicPr>
            <a:picLocks noChangeAspect="1" noChangeArrowheads="1"/>
          </p:cNvPicPr>
          <p:nvPr/>
        </p:nvPicPr>
        <p:blipFill>
          <a:blip r:embed="rId7" cstate="print"/>
          <a:srcRect/>
          <a:stretch>
            <a:fillRect/>
          </a:stretch>
        </p:blipFill>
        <p:spPr bwMode="auto">
          <a:xfrm>
            <a:off x="4111525" y="2957354"/>
            <a:ext cx="785818" cy="602461"/>
          </a:xfrm>
          <a:prstGeom prst="rect">
            <a:avLst/>
          </a:prstGeom>
          <a:noFill/>
        </p:spPr>
      </p:pic>
      <p:pic>
        <p:nvPicPr>
          <p:cNvPr id="71" name="Picture 4" descr="http://investors.skf.com/annual2009en/pics/116-141-web-images/Water%20droplet%20on%20grass_opt.jpeg"/>
          <p:cNvPicPr>
            <a:picLocks noChangeAspect="1" noChangeArrowheads="1"/>
          </p:cNvPicPr>
          <p:nvPr/>
        </p:nvPicPr>
        <p:blipFill>
          <a:blip r:embed="rId8" cstate="print"/>
          <a:srcRect/>
          <a:stretch>
            <a:fillRect/>
          </a:stretch>
        </p:blipFill>
        <p:spPr bwMode="auto">
          <a:xfrm>
            <a:off x="4683029" y="3957486"/>
            <a:ext cx="593299" cy="700092"/>
          </a:xfrm>
          <a:prstGeom prst="rect">
            <a:avLst/>
          </a:prstGeom>
          <a:noFill/>
        </p:spPr>
      </p:pic>
      <p:sp>
        <p:nvSpPr>
          <p:cNvPr id="73" name="Title 1"/>
          <p:cNvSpPr txBox="1">
            <a:spLocks/>
          </p:cNvSpPr>
          <p:nvPr/>
        </p:nvSpPr>
        <p:spPr>
          <a:xfrm>
            <a:off x="1434704" y="116632"/>
            <a:ext cx="7601792" cy="1150988"/>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dirty="0" smtClean="0">
                <a:solidFill>
                  <a:srgbClr val="003399"/>
                </a:solidFill>
                <a:latin typeface="Arial" pitchFamily="34" charset="0"/>
                <a:ea typeface="+mj-ea"/>
                <a:cs typeface="Arial" pitchFamily="34" charset="0"/>
              </a:rPr>
              <a:t>Konsensus Globalny poprzez Komitety Narodowe</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
        <p:nvSpPr>
          <p:cNvPr id="77" name="TextBox 76"/>
          <p:cNvSpPr txBox="1"/>
          <p:nvPr/>
        </p:nvSpPr>
        <p:spPr>
          <a:xfrm>
            <a:off x="6078174" y="1815476"/>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79" name="TextBox 78"/>
          <p:cNvSpPr txBox="1"/>
          <p:nvPr/>
        </p:nvSpPr>
        <p:spPr>
          <a:xfrm>
            <a:off x="2363398" y="1903984"/>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81" name="TextBox 80"/>
          <p:cNvSpPr txBox="1"/>
          <p:nvPr/>
        </p:nvSpPr>
        <p:spPr>
          <a:xfrm>
            <a:off x="1720456" y="2636912"/>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82" name="TextBox 81"/>
          <p:cNvSpPr txBox="1"/>
          <p:nvPr/>
        </p:nvSpPr>
        <p:spPr>
          <a:xfrm>
            <a:off x="1291828" y="3408750"/>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89" name="TextBox 88"/>
          <p:cNvSpPr txBox="1"/>
          <p:nvPr/>
        </p:nvSpPr>
        <p:spPr>
          <a:xfrm>
            <a:off x="1434704" y="4483740"/>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90" name="TextBox 89"/>
          <p:cNvSpPr txBox="1"/>
          <p:nvPr/>
        </p:nvSpPr>
        <p:spPr>
          <a:xfrm>
            <a:off x="2006208" y="5351657"/>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91" name="TextBox 90"/>
          <p:cNvSpPr txBox="1"/>
          <p:nvPr/>
        </p:nvSpPr>
        <p:spPr>
          <a:xfrm>
            <a:off x="6792554" y="2423489"/>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99" name="TextBox 98"/>
          <p:cNvSpPr txBox="1"/>
          <p:nvPr/>
        </p:nvSpPr>
        <p:spPr>
          <a:xfrm>
            <a:off x="7175393" y="3196446"/>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0" name="TextBox 99"/>
          <p:cNvSpPr txBox="1"/>
          <p:nvPr/>
        </p:nvSpPr>
        <p:spPr>
          <a:xfrm>
            <a:off x="2792026" y="5816004"/>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1" name="TextBox 100"/>
          <p:cNvSpPr txBox="1"/>
          <p:nvPr/>
        </p:nvSpPr>
        <p:spPr>
          <a:xfrm>
            <a:off x="4792290" y="6030294"/>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2" name="TextBox 101"/>
          <p:cNvSpPr txBox="1"/>
          <p:nvPr/>
        </p:nvSpPr>
        <p:spPr>
          <a:xfrm>
            <a:off x="3792158" y="6024271"/>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3" name="TextBox 102"/>
          <p:cNvSpPr txBox="1"/>
          <p:nvPr/>
        </p:nvSpPr>
        <p:spPr>
          <a:xfrm>
            <a:off x="7221182" y="4137211"/>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4" name="TextBox 103"/>
          <p:cNvSpPr txBox="1"/>
          <p:nvPr/>
        </p:nvSpPr>
        <p:spPr>
          <a:xfrm>
            <a:off x="5640271" y="5904195"/>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5" name="TextBox 104"/>
          <p:cNvSpPr txBox="1"/>
          <p:nvPr/>
        </p:nvSpPr>
        <p:spPr>
          <a:xfrm>
            <a:off x="6998902" y="4903343"/>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
        <p:nvSpPr>
          <p:cNvPr id="106" name="TextBox 105"/>
          <p:cNvSpPr txBox="1"/>
          <p:nvPr/>
        </p:nvSpPr>
        <p:spPr>
          <a:xfrm>
            <a:off x="6354319" y="5554394"/>
            <a:ext cx="352982" cy="261610"/>
          </a:xfrm>
          <a:prstGeom prst="rect">
            <a:avLst/>
          </a:prstGeom>
          <a:noFill/>
          <a:ln>
            <a:noFill/>
          </a:ln>
        </p:spPr>
        <p:txBody>
          <a:bodyPr wrap="none" rtlCol="0">
            <a:spAutoFit/>
          </a:bodyPr>
          <a:lstStyle/>
          <a:p>
            <a:r>
              <a:rPr lang="en-NZ" sz="1100" b="1" dirty="0" smtClean="0">
                <a:solidFill>
                  <a:srgbClr val="003399"/>
                </a:solidFill>
                <a:latin typeface="+mj-lt"/>
              </a:rPr>
              <a:t>NC</a:t>
            </a:r>
            <a:endParaRPr lang="en-NZ" sz="1100" b="1" dirty="0">
              <a:solidFill>
                <a:srgbClr val="003399"/>
              </a:solidFill>
              <a:latin typeface="+mj-lt"/>
            </a:endParaRPr>
          </a:p>
        </p:txBody>
      </p:sp>
    </p:spTree>
    <p:extLst>
      <p:ext uri="{BB962C8B-B14F-4D97-AF65-F5344CB8AC3E}">
        <p14:creationId xmlns:p14="http://schemas.microsoft.com/office/powerpoint/2010/main" val="1207650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75655" y="116632"/>
            <a:ext cx="7351609" cy="1076470"/>
          </a:xfrm>
        </p:spPr>
        <p:txBody>
          <a:bodyPr/>
          <a:lstStyle/>
          <a:p>
            <a:pPr algn="l"/>
            <a:r>
              <a:rPr lang="pl-PL" sz="2800" b="1" dirty="0" smtClean="0">
                <a:solidFill>
                  <a:srgbClr val="003399"/>
                </a:solidFill>
                <a:latin typeface="Arial" pitchFamily="34" charset="0"/>
                <a:cs typeface="Arial" pitchFamily="34" charset="0"/>
              </a:rPr>
              <a:t>Umowa i Wsparcie ze Strony GDP</a:t>
            </a:r>
            <a:endParaRPr lang="en-GB" dirty="0" smtClean="0"/>
          </a:p>
        </p:txBody>
      </p:sp>
      <p:sp>
        <p:nvSpPr>
          <p:cNvPr id="3" name="Content Placeholder 2"/>
          <p:cNvSpPr>
            <a:spLocks noGrp="1"/>
          </p:cNvSpPr>
          <p:nvPr>
            <p:ph idx="1"/>
          </p:nvPr>
        </p:nvSpPr>
        <p:spPr>
          <a:xfrm>
            <a:off x="357158" y="1571612"/>
            <a:ext cx="8424863" cy="4968875"/>
          </a:xfrm>
        </p:spPr>
        <p:txBody>
          <a:bodyPr/>
          <a:lstStyle/>
          <a:p>
            <a:pPr>
              <a:buNone/>
            </a:pPr>
            <a:r>
              <a:rPr lang="en-GB" i="1" dirty="0" smtClean="0"/>
              <a:t>	</a:t>
            </a:r>
            <a:endParaRPr lang="en-GB" dirty="0" smtClean="0"/>
          </a:p>
          <a:p>
            <a:endParaRPr lang="en-NZ" dirty="0" smtClean="0">
              <a:hlinkClick r:id="rId3"/>
            </a:endParaRPr>
          </a:p>
          <a:p>
            <a:pPr>
              <a:buNone/>
            </a:pPr>
            <a:endParaRPr lang="en-GB" dirty="0" smtClean="0"/>
          </a:p>
          <a:p>
            <a:pPr>
              <a:buNone/>
            </a:pPr>
            <a:endParaRPr lang="en-GB" dirty="0" smtClean="0"/>
          </a:p>
        </p:txBody>
      </p:sp>
      <p:sp>
        <p:nvSpPr>
          <p:cNvPr id="4" name="Content Placeholder 2"/>
          <p:cNvSpPr txBox="1">
            <a:spLocks/>
          </p:cNvSpPr>
          <p:nvPr/>
        </p:nvSpPr>
        <p:spPr bwMode="auto">
          <a:xfrm>
            <a:off x="500034" y="1857364"/>
            <a:ext cx="8424863" cy="3705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9377"/>
              </a:buClr>
              <a:buSzTx/>
              <a:buFontTx/>
              <a:buNone/>
              <a:tabLst/>
              <a:defRPr/>
            </a:pPr>
            <a:r>
              <a:rPr kumimoji="0" lang="en-GB" sz="2400" b="0" i="1" u="none" strike="noStrike" kern="0" cap="none" spc="0" normalizeH="0" baseline="0" noProof="0" dirty="0" smtClean="0">
                <a:ln>
                  <a:noFill/>
                </a:ln>
                <a:solidFill>
                  <a:srgbClr val="0C3D91"/>
                </a:solidFill>
                <a:effectLst/>
                <a:uLnTx/>
                <a:uFillTx/>
                <a:latin typeface="+mn-lt"/>
                <a:ea typeface="+mn-ea"/>
                <a:cs typeface="+mn-cs"/>
              </a:rPr>
              <a:t>	</a:t>
            </a:r>
            <a:endParaRPr kumimoji="0" lang="en-GB" sz="2400" b="0" i="0" u="none" strike="noStrike" kern="0" cap="none" spc="0" normalizeH="0" baseline="0" noProof="0" dirty="0" smtClean="0">
              <a:ln>
                <a:noFill/>
              </a:ln>
              <a:solidFill>
                <a:srgbClr val="0C3D91"/>
              </a:solidFill>
              <a:effectLst/>
              <a:uLnTx/>
              <a:uFillTx/>
              <a:latin typeface="+mn-lt"/>
              <a:ea typeface="+mn-ea"/>
              <a:cs typeface="+mn-cs"/>
            </a:endParaRPr>
          </a:p>
        </p:txBody>
      </p:sp>
      <p:pic>
        <p:nvPicPr>
          <p:cNvPr id="56334" name="Picture 14" descr="Globe : Earth globe icon, vector illustration">
            <a:hlinkClick r:id="rId4"/>
          </p:cNvPr>
          <p:cNvPicPr>
            <a:picLocks noChangeAspect="1" noChangeArrowheads="1"/>
          </p:cNvPicPr>
          <p:nvPr/>
        </p:nvPicPr>
        <p:blipFill>
          <a:blip r:embed="rId5" cstate="print"/>
          <a:srcRect/>
          <a:stretch>
            <a:fillRect/>
          </a:stretch>
        </p:blipFill>
        <p:spPr bwMode="auto">
          <a:xfrm>
            <a:off x="2571736" y="2285992"/>
            <a:ext cx="3714776" cy="3714776"/>
          </a:xfrm>
          <a:prstGeom prst="rect">
            <a:avLst/>
          </a:prstGeom>
          <a:noFill/>
        </p:spPr>
      </p:pic>
      <p:sp>
        <p:nvSpPr>
          <p:cNvPr id="16" name="Oval 15"/>
          <p:cNvSpPr/>
          <p:nvPr/>
        </p:nvSpPr>
        <p:spPr bwMode="auto">
          <a:xfrm>
            <a:off x="3214678" y="3643314"/>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bwMode="auto">
          <a:xfrm>
            <a:off x="3786182" y="2786058"/>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bwMode="auto">
          <a:xfrm>
            <a:off x="4286248" y="3714752"/>
            <a:ext cx="1314432" cy="1412880"/>
          </a:xfrm>
          <a:prstGeom prst="ellipse">
            <a:avLst/>
          </a:prstGeom>
          <a:solidFill>
            <a:schemeClr val="bg1"/>
          </a:solidFill>
          <a:ln>
            <a:solidFill>
              <a:srgbClr val="0066CC"/>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2"/>
          <p:cNvPicPr>
            <a:picLocks noChangeAspect="1" noChangeArrowheads="1"/>
          </p:cNvPicPr>
          <p:nvPr/>
        </p:nvPicPr>
        <p:blipFill>
          <a:blip r:embed="rId6" cstate="print"/>
          <a:srcRect/>
          <a:stretch>
            <a:fillRect/>
          </a:stretch>
        </p:blipFill>
        <p:spPr bwMode="auto">
          <a:xfrm>
            <a:off x="3428992" y="4071942"/>
            <a:ext cx="571504" cy="657059"/>
          </a:xfrm>
          <a:prstGeom prst="rect">
            <a:avLst/>
          </a:prstGeom>
          <a:noFill/>
          <a:ln w="9525">
            <a:noFill/>
            <a:miter lim="800000"/>
            <a:headEnd/>
            <a:tailEnd/>
          </a:ln>
        </p:spPr>
      </p:pic>
      <p:pic>
        <p:nvPicPr>
          <p:cNvPr id="13" name="Picture 20" descr="Dairy products. Stock Photos">
            <a:hlinkClick r:id="rId7"/>
          </p:cNvPr>
          <p:cNvPicPr>
            <a:picLocks noChangeAspect="1" noChangeArrowheads="1"/>
          </p:cNvPicPr>
          <p:nvPr/>
        </p:nvPicPr>
        <p:blipFill>
          <a:blip r:embed="rId8" cstate="print"/>
          <a:srcRect/>
          <a:stretch>
            <a:fillRect/>
          </a:stretch>
        </p:blipFill>
        <p:spPr bwMode="auto">
          <a:xfrm>
            <a:off x="4071934" y="3071810"/>
            <a:ext cx="785818" cy="602461"/>
          </a:xfrm>
          <a:prstGeom prst="rect">
            <a:avLst/>
          </a:prstGeom>
          <a:noFill/>
        </p:spPr>
      </p:pic>
      <p:pic>
        <p:nvPicPr>
          <p:cNvPr id="17" name="Picture 4" descr="http://investors.skf.com/annual2009en/pics/116-141-web-images/Water%20droplet%20on%20grass_opt.jpeg"/>
          <p:cNvPicPr>
            <a:picLocks noChangeAspect="1" noChangeArrowheads="1"/>
          </p:cNvPicPr>
          <p:nvPr/>
        </p:nvPicPr>
        <p:blipFill>
          <a:blip r:embed="rId9" cstate="print"/>
          <a:srcRect/>
          <a:stretch>
            <a:fillRect/>
          </a:stretch>
        </p:blipFill>
        <p:spPr bwMode="auto">
          <a:xfrm>
            <a:off x="4643438" y="4071942"/>
            <a:ext cx="593299" cy="700092"/>
          </a:xfrm>
          <a:prstGeom prst="rect">
            <a:avLst/>
          </a:prstGeom>
          <a:noFill/>
        </p:spPr>
      </p:pic>
      <p:sp>
        <p:nvSpPr>
          <p:cNvPr id="53" name="TextBox 52"/>
          <p:cNvSpPr txBox="1"/>
          <p:nvPr/>
        </p:nvSpPr>
        <p:spPr>
          <a:xfrm>
            <a:off x="2071670" y="3643314"/>
            <a:ext cx="45719" cy="307777"/>
          </a:xfrm>
          <a:prstGeom prst="rect">
            <a:avLst/>
          </a:prstGeom>
          <a:noFill/>
        </p:spPr>
        <p:txBody>
          <a:bodyPr wrap="square" rtlCol="0">
            <a:spAutoFit/>
          </a:bodyPr>
          <a:lstStyle/>
          <a:p>
            <a:endParaRPr lang="en-NZ" dirty="0"/>
          </a:p>
        </p:txBody>
      </p:sp>
      <p:pic>
        <p:nvPicPr>
          <p:cNvPr id="38" name="Picture 9" descr="arla_logo_m_bg">
            <a:hlinkClick r:id="rId10"/>
          </p:cNvPr>
          <p:cNvPicPr>
            <a:picLocks noChangeAspect="1" noChangeArrowheads="1"/>
          </p:cNvPicPr>
          <p:nvPr/>
        </p:nvPicPr>
        <p:blipFill>
          <a:blip r:embed="rId11" cstate="print"/>
          <a:srcRect/>
          <a:stretch>
            <a:fillRect/>
          </a:stretch>
        </p:blipFill>
        <p:spPr bwMode="auto">
          <a:xfrm>
            <a:off x="4067944" y="1193102"/>
            <a:ext cx="718370" cy="533788"/>
          </a:xfrm>
          <a:prstGeom prst="rect">
            <a:avLst/>
          </a:prstGeom>
          <a:noFill/>
          <a:ln w="9525">
            <a:noFill/>
            <a:miter lim="800000"/>
            <a:headEnd/>
            <a:tailEnd/>
          </a:ln>
        </p:spPr>
      </p:pic>
      <p:pic>
        <p:nvPicPr>
          <p:cNvPr id="39" name="Picture 16" descr="home_logo"/>
          <p:cNvPicPr>
            <a:picLocks noChangeAspect="1" noChangeArrowheads="1"/>
          </p:cNvPicPr>
          <p:nvPr/>
        </p:nvPicPr>
        <p:blipFill>
          <a:blip r:embed="rId12" cstate="print"/>
          <a:srcRect l="22000" b="-14000"/>
          <a:stretch>
            <a:fillRect/>
          </a:stretch>
        </p:blipFill>
        <p:spPr bwMode="auto">
          <a:xfrm>
            <a:off x="5214942" y="1571612"/>
            <a:ext cx="1000132" cy="541370"/>
          </a:xfrm>
          <a:prstGeom prst="rect">
            <a:avLst/>
          </a:prstGeom>
          <a:noFill/>
          <a:ln w="9525">
            <a:noFill/>
            <a:miter lim="800000"/>
            <a:headEnd/>
            <a:tailEnd/>
          </a:ln>
        </p:spPr>
      </p:pic>
      <p:pic>
        <p:nvPicPr>
          <p:cNvPr id="41" name="Picture 2"/>
          <p:cNvPicPr>
            <a:picLocks noChangeAspect="1" noChangeArrowheads="1"/>
          </p:cNvPicPr>
          <p:nvPr/>
        </p:nvPicPr>
        <p:blipFill>
          <a:blip r:embed="rId13" cstate="print"/>
          <a:srcRect/>
          <a:stretch>
            <a:fillRect/>
          </a:stretch>
        </p:blipFill>
        <p:spPr bwMode="auto">
          <a:xfrm>
            <a:off x="6876256" y="3429000"/>
            <a:ext cx="941388" cy="655638"/>
          </a:xfrm>
          <a:prstGeom prst="rect">
            <a:avLst/>
          </a:prstGeom>
          <a:noFill/>
          <a:ln w="9525">
            <a:noFill/>
            <a:miter lim="800000"/>
            <a:headEnd/>
            <a:tailEnd/>
          </a:ln>
        </p:spPr>
      </p:pic>
      <p:pic>
        <p:nvPicPr>
          <p:cNvPr id="42" name="Picture 2"/>
          <p:cNvPicPr>
            <a:picLocks noChangeAspect="1" noChangeArrowheads="1"/>
          </p:cNvPicPr>
          <p:nvPr/>
        </p:nvPicPr>
        <p:blipFill>
          <a:blip r:embed="rId14" cstate="print"/>
          <a:srcRect/>
          <a:stretch>
            <a:fillRect/>
          </a:stretch>
        </p:blipFill>
        <p:spPr bwMode="auto">
          <a:xfrm>
            <a:off x="899592" y="3501008"/>
            <a:ext cx="962617" cy="314324"/>
          </a:xfrm>
          <a:prstGeom prst="rect">
            <a:avLst/>
          </a:prstGeom>
          <a:noFill/>
          <a:ln w="9525">
            <a:noFill/>
            <a:miter lim="800000"/>
            <a:headEnd/>
            <a:tailEnd/>
          </a:ln>
        </p:spPr>
      </p:pic>
      <p:pic>
        <p:nvPicPr>
          <p:cNvPr id="43" name="Picture 36"/>
          <p:cNvPicPr>
            <a:picLocks noChangeAspect="1" noChangeArrowheads="1"/>
          </p:cNvPicPr>
          <p:nvPr/>
        </p:nvPicPr>
        <p:blipFill>
          <a:blip r:embed="rId15" cstate="print"/>
          <a:srcRect/>
          <a:stretch>
            <a:fillRect/>
          </a:stretch>
        </p:blipFill>
        <p:spPr bwMode="auto">
          <a:xfrm>
            <a:off x="6588225" y="4850033"/>
            <a:ext cx="936104" cy="307159"/>
          </a:xfrm>
          <a:prstGeom prst="rect">
            <a:avLst/>
          </a:prstGeom>
          <a:noFill/>
          <a:ln w="76200" algn="ctr">
            <a:noFill/>
            <a:miter lim="800000"/>
            <a:headEnd/>
            <a:tailEnd/>
          </a:ln>
        </p:spPr>
      </p:pic>
      <p:pic>
        <p:nvPicPr>
          <p:cNvPr id="44" name="Picture 5"/>
          <p:cNvPicPr>
            <a:picLocks noChangeAspect="1" noChangeArrowheads="1"/>
          </p:cNvPicPr>
          <p:nvPr/>
        </p:nvPicPr>
        <p:blipFill>
          <a:blip r:embed="rId16" cstate="print"/>
          <a:srcRect/>
          <a:stretch>
            <a:fillRect/>
          </a:stretch>
        </p:blipFill>
        <p:spPr bwMode="auto">
          <a:xfrm>
            <a:off x="899592" y="3068960"/>
            <a:ext cx="1428760" cy="317942"/>
          </a:xfrm>
          <a:prstGeom prst="rect">
            <a:avLst/>
          </a:prstGeom>
          <a:noFill/>
          <a:ln w="9525">
            <a:noFill/>
            <a:miter lim="800000"/>
            <a:headEnd/>
            <a:tailEnd/>
          </a:ln>
        </p:spPr>
      </p:pic>
      <p:pic>
        <p:nvPicPr>
          <p:cNvPr id="45" name="Picture 20" descr="Logo Nestlé"/>
          <p:cNvPicPr>
            <a:picLocks noChangeAspect="1" noChangeArrowheads="1"/>
          </p:cNvPicPr>
          <p:nvPr/>
        </p:nvPicPr>
        <p:blipFill>
          <a:blip r:embed="rId17" cstate="print"/>
          <a:srcRect/>
          <a:stretch>
            <a:fillRect/>
          </a:stretch>
        </p:blipFill>
        <p:spPr bwMode="auto">
          <a:xfrm>
            <a:off x="2123728" y="1844824"/>
            <a:ext cx="856116" cy="407075"/>
          </a:xfrm>
          <a:prstGeom prst="rect">
            <a:avLst/>
          </a:prstGeom>
          <a:noFill/>
          <a:ln w="9525">
            <a:noFill/>
            <a:miter lim="800000"/>
            <a:headEnd/>
            <a:tailEnd/>
          </a:ln>
        </p:spPr>
      </p:pic>
      <p:pic>
        <p:nvPicPr>
          <p:cNvPr id="46" name="Picture 13" descr="tine-logo"/>
          <p:cNvPicPr>
            <a:picLocks noChangeAspect="1" noChangeArrowheads="1"/>
          </p:cNvPicPr>
          <p:nvPr/>
        </p:nvPicPr>
        <p:blipFill>
          <a:blip r:embed="rId18" cstate="print"/>
          <a:srcRect/>
          <a:stretch>
            <a:fillRect/>
          </a:stretch>
        </p:blipFill>
        <p:spPr bwMode="auto">
          <a:xfrm>
            <a:off x="6876256" y="4221088"/>
            <a:ext cx="645065" cy="377824"/>
          </a:xfrm>
          <a:prstGeom prst="rect">
            <a:avLst/>
          </a:prstGeom>
          <a:noFill/>
          <a:ln w="9525">
            <a:noFill/>
            <a:miter lim="800000"/>
            <a:headEnd/>
            <a:tailEnd/>
          </a:ln>
        </p:spPr>
      </p:pic>
      <p:pic>
        <p:nvPicPr>
          <p:cNvPr id="47" name="Picture 6"/>
          <p:cNvPicPr>
            <a:picLocks noChangeAspect="1" noChangeArrowheads="1"/>
          </p:cNvPicPr>
          <p:nvPr/>
        </p:nvPicPr>
        <p:blipFill>
          <a:blip r:embed="rId19" cstate="print"/>
          <a:srcRect/>
          <a:stretch>
            <a:fillRect/>
          </a:stretch>
        </p:blipFill>
        <p:spPr bwMode="auto">
          <a:xfrm>
            <a:off x="1403648" y="4581128"/>
            <a:ext cx="785818" cy="460912"/>
          </a:xfrm>
          <a:prstGeom prst="rect">
            <a:avLst/>
          </a:prstGeom>
          <a:noFill/>
          <a:ln w="9525">
            <a:noFill/>
            <a:miter lim="800000"/>
            <a:headEnd/>
            <a:tailEnd/>
          </a:ln>
        </p:spPr>
      </p:pic>
      <p:pic>
        <p:nvPicPr>
          <p:cNvPr id="48" name="Picture 3"/>
          <p:cNvPicPr>
            <a:picLocks noChangeAspect="1" noChangeArrowheads="1"/>
          </p:cNvPicPr>
          <p:nvPr/>
        </p:nvPicPr>
        <p:blipFill>
          <a:blip r:embed="rId20" cstate="print"/>
          <a:srcRect/>
          <a:stretch>
            <a:fillRect/>
          </a:stretch>
        </p:blipFill>
        <p:spPr bwMode="auto">
          <a:xfrm>
            <a:off x="6633192" y="2852260"/>
            <a:ext cx="819128" cy="432724"/>
          </a:xfrm>
          <a:prstGeom prst="rect">
            <a:avLst/>
          </a:prstGeom>
          <a:noFill/>
          <a:ln w="9525">
            <a:noFill/>
            <a:miter lim="800000"/>
            <a:headEnd/>
            <a:tailEnd/>
          </a:ln>
        </p:spPr>
      </p:pic>
      <p:pic>
        <p:nvPicPr>
          <p:cNvPr id="50" name="Picture 49" descr="Glanbia logo.bmp"/>
          <p:cNvPicPr>
            <a:picLocks noChangeAspect="1"/>
          </p:cNvPicPr>
          <p:nvPr/>
        </p:nvPicPr>
        <p:blipFill>
          <a:blip r:embed="rId21" cstate="print"/>
          <a:stretch>
            <a:fillRect/>
          </a:stretch>
        </p:blipFill>
        <p:spPr>
          <a:xfrm>
            <a:off x="1619672" y="2420888"/>
            <a:ext cx="907927" cy="432048"/>
          </a:xfrm>
          <a:prstGeom prst="rect">
            <a:avLst/>
          </a:prstGeom>
        </p:spPr>
      </p:pic>
      <p:pic>
        <p:nvPicPr>
          <p:cNvPr id="51" name="Picture 50" descr="Swiss Valley Farms logo.bmp"/>
          <p:cNvPicPr>
            <a:picLocks noChangeAspect="1"/>
          </p:cNvPicPr>
          <p:nvPr/>
        </p:nvPicPr>
        <p:blipFill>
          <a:blip r:embed="rId22" cstate="print"/>
          <a:srcRect l="11812" t="37487"/>
          <a:stretch>
            <a:fillRect/>
          </a:stretch>
        </p:blipFill>
        <p:spPr>
          <a:xfrm>
            <a:off x="1115616" y="3933056"/>
            <a:ext cx="644755" cy="432048"/>
          </a:xfrm>
          <a:prstGeom prst="rect">
            <a:avLst/>
          </a:prstGeom>
        </p:spPr>
      </p:pic>
      <p:pic>
        <p:nvPicPr>
          <p:cNvPr id="1026" name="Picture 2"/>
          <p:cNvPicPr>
            <a:picLocks noChangeAspect="1" noChangeArrowheads="1"/>
          </p:cNvPicPr>
          <p:nvPr/>
        </p:nvPicPr>
        <p:blipFill>
          <a:blip r:embed="rId23" cstate="print"/>
          <a:srcRect/>
          <a:stretch>
            <a:fillRect/>
          </a:stretch>
        </p:blipFill>
        <p:spPr bwMode="auto">
          <a:xfrm>
            <a:off x="1475656" y="5229200"/>
            <a:ext cx="1512168" cy="241783"/>
          </a:xfrm>
          <a:prstGeom prst="rect">
            <a:avLst/>
          </a:prstGeom>
          <a:noFill/>
          <a:ln w="9525">
            <a:noFill/>
            <a:miter lim="800000"/>
            <a:headEnd/>
            <a:tailEnd/>
          </a:ln>
        </p:spPr>
      </p:pic>
      <p:pic>
        <p:nvPicPr>
          <p:cNvPr id="52" name="Picture 51" descr="Meiji logo.jpg"/>
          <p:cNvPicPr>
            <a:picLocks noChangeAspect="1"/>
          </p:cNvPicPr>
          <p:nvPr/>
        </p:nvPicPr>
        <p:blipFill>
          <a:blip r:embed="rId24" cstate="print"/>
          <a:srcRect l="23796" t="7208" r="26416" b="69970"/>
          <a:stretch>
            <a:fillRect/>
          </a:stretch>
        </p:blipFill>
        <p:spPr>
          <a:xfrm>
            <a:off x="2123728" y="5517232"/>
            <a:ext cx="648072" cy="272873"/>
          </a:xfrm>
          <a:prstGeom prst="rect">
            <a:avLst/>
          </a:prstGeom>
        </p:spPr>
      </p:pic>
      <p:pic>
        <p:nvPicPr>
          <p:cNvPr id="54" name="Picture 53" descr="DMK_Logo.jpg"/>
          <p:cNvPicPr>
            <a:picLocks noChangeAspect="1"/>
          </p:cNvPicPr>
          <p:nvPr/>
        </p:nvPicPr>
        <p:blipFill>
          <a:blip r:embed="rId25" cstate="print"/>
          <a:stretch>
            <a:fillRect/>
          </a:stretch>
        </p:blipFill>
        <p:spPr>
          <a:xfrm>
            <a:off x="2699792" y="5949280"/>
            <a:ext cx="432048" cy="373491"/>
          </a:xfrm>
          <a:prstGeom prst="rect">
            <a:avLst/>
          </a:prstGeom>
        </p:spPr>
      </p:pic>
      <p:pic>
        <p:nvPicPr>
          <p:cNvPr id="1027" name="Picture 3"/>
          <p:cNvPicPr>
            <a:picLocks noChangeAspect="1" noChangeArrowheads="1"/>
          </p:cNvPicPr>
          <p:nvPr/>
        </p:nvPicPr>
        <p:blipFill>
          <a:blip r:embed="rId26" cstate="print"/>
          <a:srcRect/>
          <a:stretch>
            <a:fillRect/>
          </a:stretch>
        </p:blipFill>
        <p:spPr bwMode="auto">
          <a:xfrm>
            <a:off x="3419872" y="6093296"/>
            <a:ext cx="425061" cy="504055"/>
          </a:xfrm>
          <a:prstGeom prst="rect">
            <a:avLst/>
          </a:prstGeom>
          <a:noFill/>
          <a:ln w="9525">
            <a:noFill/>
            <a:miter lim="800000"/>
            <a:headEnd/>
            <a:tailEnd/>
          </a:ln>
        </p:spPr>
      </p:pic>
      <p:pic>
        <p:nvPicPr>
          <p:cNvPr id="56" name="Picture 55" descr="St Albans Cooperative Creamery Inc, USA logo.bmp"/>
          <p:cNvPicPr>
            <a:picLocks noChangeAspect="1"/>
          </p:cNvPicPr>
          <p:nvPr/>
        </p:nvPicPr>
        <p:blipFill>
          <a:blip r:embed="rId27" cstate="print"/>
          <a:stretch>
            <a:fillRect/>
          </a:stretch>
        </p:blipFill>
        <p:spPr>
          <a:xfrm>
            <a:off x="4211960" y="6093296"/>
            <a:ext cx="504056" cy="504056"/>
          </a:xfrm>
          <a:prstGeom prst="rect">
            <a:avLst/>
          </a:prstGeom>
        </p:spPr>
      </p:pic>
      <p:pic>
        <p:nvPicPr>
          <p:cNvPr id="1028" name="Picture 4"/>
          <p:cNvPicPr>
            <a:picLocks noChangeAspect="1" noChangeArrowheads="1"/>
          </p:cNvPicPr>
          <p:nvPr/>
        </p:nvPicPr>
        <p:blipFill>
          <a:blip r:embed="rId28" cstate="print"/>
          <a:srcRect/>
          <a:stretch>
            <a:fillRect/>
          </a:stretch>
        </p:blipFill>
        <p:spPr bwMode="auto">
          <a:xfrm>
            <a:off x="5076056" y="6021288"/>
            <a:ext cx="506891" cy="527665"/>
          </a:xfrm>
          <a:prstGeom prst="rect">
            <a:avLst/>
          </a:prstGeom>
          <a:noFill/>
          <a:ln w="9525">
            <a:noFill/>
            <a:miter lim="800000"/>
            <a:headEnd/>
            <a:tailEnd/>
          </a:ln>
        </p:spPr>
      </p:pic>
      <p:pic>
        <p:nvPicPr>
          <p:cNvPr id="60" name="Picture 59" descr="Morinaga logo.bmp"/>
          <p:cNvPicPr>
            <a:picLocks noChangeAspect="1"/>
          </p:cNvPicPr>
          <p:nvPr/>
        </p:nvPicPr>
        <p:blipFill>
          <a:blip r:embed="rId29" cstate="print"/>
          <a:stretch>
            <a:fillRect/>
          </a:stretch>
        </p:blipFill>
        <p:spPr>
          <a:xfrm>
            <a:off x="5868144" y="5701821"/>
            <a:ext cx="648072" cy="391475"/>
          </a:xfrm>
          <a:prstGeom prst="rect">
            <a:avLst/>
          </a:prstGeom>
        </p:spPr>
      </p:pic>
      <p:pic>
        <p:nvPicPr>
          <p:cNvPr id="1029" name="Picture 5"/>
          <p:cNvPicPr>
            <a:picLocks noChangeAspect="1" noChangeArrowheads="1"/>
          </p:cNvPicPr>
          <p:nvPr/>
        </p:nvPicPr>
        <p:blipFill>
          <a:blip r:embed="rId30" cstate="print"/>
          <a:srcRect/>
          <a:stretch>
            <a:fillRect/>
          </a:stretch>
        </p:blipFill>
        <p:spPr bwMode="auto">
          <a:xfrm>
            <a:off x="6300192" y="5293853"/>
            <a:ext cx="914028" cy="295387"/>
          </a:xfrm>
          <a:prstGeom prst="rect">
            <a:avLst/>
          </a:prstGeom>
          <a:noFill/>
          <a:ln w="9525">
            <a:noFill/>
            <a:miter lim="800000"/>
            <a:headEnd/>
            <a:tailEnd/>
          </a:ln>
        </p:spPr>
      </p:pic>
      <p:pic>
        <p:nvPicPr>
          <p:cNvPr id="49" name="Picture 48" descr="FC logo.bmp"/>
          <p:cNvPicPr>
            <a:picLocks noChangeAspect="1"/>
          </p:cNvPicPr>
          <p:nvPr/>
        </p:nvPicPr>
        <p:blipFill>
          <a:blip r:embed="rId31" cstate="print"/>
          <a:stretch>
            <a:fillRect/>
          </a:stretch>
        </p:blipFill>
        <p:spPr>
          <a:xfrm>
            <a:off x="6084168" y="2060848"/>
            <a:ext cx="1080120" cy="531711"/>
          </a:xfrm>
          <a:prstGeom prst="rect">
            <a:avLst/>
          </a:prstGeom>
        </p:spPr>
      </p:pic>
      <p:pic>
        <p:nvPicPr>
          <p:cNvPr id="55" name="Picture 54" descr="FON_DFL_RGB_STD_Extra_large.jpg"/>
          <p:cNvPicPr>
            <a:picLocks noChangeAspect="1"/>
          </p:cNvPicPr>
          <p:nvPr/>
        </p:nvPicPr>
        <p:blipFill>
          <a:blip r:embed="rId32" cstate="print"/>
          <a:stretch>
            <a:fillRect/>
          </a:stretch>
        </p:blipFill>
        <p:spPr>
          <a:xfrm>
            <a:off x="3059832" y="1340768"/>
            <a:ext cx="576064" cy="483487"/>
          </a:xfrm>
          <a:prstGeom prst="rect">
            <a:avLst/>
          </a:prstGeom>
        </p:spPr>
      </p:pic>
    </p:spTree>
    <p:extLst>
      <p:ext uri="{BB962C8B-B14F-4D97-AF65-F5344CB8AC3E}">
        <p14:creationId xmlns:p14="http://schemas.microsoft.com/office/powerpoint/2010/main" val="1604472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7320" y="260648"/>
            <a:ext cx="7211144" cy="994122"/>
          </a:xfrm>
        </p:spPr>
        <p:txBody>
          <a:bodyPr/>
          <a:lstStyle/>
          <a:p>
            <a:pPr algn="l"/>
            <a:r>
              <a:rPr lang="en-GB" sz="2800" b="1" dirty="0" smtClean="0"/>
              <a:t> </a:t>
            </a:r>
            <a:endParaRPr lang="en-GB" sz="2800" b="1" dirty="0"/>
          </a:p>
        </p:txBody>
      </p:sp>
      <p:sp>
        <p:nvSpPr>
          <p:cNvPr id="3" name="Plassholder for innhold 2"/>
          <p:cNvSpPr>
            <a:spLocks noGrp="1"/>
          </p:cNvSpPr>
          <p:nvPr>
            <p:ph idx="1"/>
          </p:nvPr>
        </p:nvSpPr>
        <p:spPr>
          <a:xfrm>
            <a:off x="323528" y="2780928"/>
            <a:ext cx="8496944" cy="1872208"/>
          </a:xfrm>
        </p:spPr>
        <p:txBody>
          <a:bodyPr/>
          <a:lstStyle/>
          <a:p>
            <a:pPr marL="0" indent="0" algn="ctr">
              <a:buNone/>
            </a:pPr>
            <a:r>
              <a:rPr lang="pl-PL" sz="4400" b="1" i="1" dirty="0" smtClean="0">
                <a:solidFill>
                  <a:srgbClr val="003399"/>
                </a:solidFill>
              </a:rPr>
              <a:t>Dlaczego zmieniamy organizację?</a:t>
            </a:r>
            <a:endParaRPr lang="en-GB" sz="4400" b="1" i="1" dirty="0" smtClean="0">
              <a:solidFill>
                <a:srgbClr val="003399"/>
              </a:solidFill>
            </a:endParaRPr>
          </a:p>
        </p:txBody>
      </p:sp>
    </p:spTree>
    <p:extLst>
      <p:ext uri="{BB962C8B-B14F-4D97-AF65-F5344CB8AC3E}">
        <p14:creationId xmlns:p14="http://schemas.microsoft.com/office/powerpoint/2010/main" val="4284568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5716"/>
            <a:ext cx="8003232" cy="4525963"/>
          </a:xfrm>
        </p:spPr>
        <p:txBody>
          <a:bodyPr/>
          <a:lstStyle/>
          <a:p>
            <a:pPr>
              <a:buNone/>
            </a:pPr>
            <a:r>
              <a:rPr lang="en-GB" dirty="0" smtClean="0">
                <a:solidFill>
                  <a:srgbClr val="003399"/>
                </a:solidFill>
              </a:rPr>
              <a:t>	</a:t>
            </a:r>
          </a:p>
          <a:p>
            <a:pPr>
              <a:buNone/>
            </a:pPr>
            <a:endParaRPr lang="en-GB" dirty="0" smtClean="0">
              <a:solidFill>
                <a:srgbClr val="003399"/>
              </a:solidFill>
            </a:endParaRPr>
          </a:p>
          <a:p>
            <a:pPr>
              <a:buNone/>
            </a:pPr>
            <a:endParaRPr lang="en-GB" sz="2000" dirty="0" smtClean="0">
              <a:solidFill>
                <a:srgbClr val="003399"/>
              </a:solidFill>
            </a:endParaRPr>
          </a:p>
          <a:p>
            <a:pPr>
              <a:buNone/>
            </a:pPr>
            <a:r>
              <a:rPr lang="en-GB" dirty="0" smtClean="0">
                <a:solidFill>
                  <a:srgbClr val="003399"/>
                </a:solidFill>
              </a:rPr>
              <a:t>	</a:t>
            </a:r>
            <a:r>
              <a:rPr lang="pl-PL" sz="2000" dirty="0" smtClean="0">
                <a:solidFill>
                  <a:srgbClr val="003399"/>
                </a:solidFill>
              </a:rPr>
              <a:t>IDF </a:t>
            </a:r>
            <a:r>
              <a:rPr lang="pl-PL" sz="2000" dirty="0">
                <a:solidFill>
                  <a:srgbClr val="003399"/>
                </a:solidFill>
              </a:rPr>
              <a:t>stoi przed wieloma wyzwaniami, </a:t>
            </a:r>
            <a:r>
              <a:rPr lang="pl-PL" sz="2000" dirty="0" smtClean="0">
                <a:solidFill>
                  <a:srgbClr val="003399"/>
                </a:solidFill>
              </a:rPr>
              <a:t>na które jeżeli nie znajdzie odpowiedzi osłabią </a:t>
            </a:r>
            <a:r>
              <a:rPr lang="pl-PL" sz="2000" dirty="0">
                <a:solidFill>
                  <a:srgbClr val="003399"/>
                </a:solidFill>
              </a:rPr>
              <a:t>i </a:t>
            </a:r>
            <a:r>
              <a:rPr lang="pl-PL" sz="2000" dirty="0" smtClean="0">
                <a:solidFill>
                  <a:srgbClr val="003399"/>
                </a:solidFill>
              </a:rPr>
              <a:t>ograniczą jej rolę jaką może </a:t>
            </a:r>
            <a:r>
              <a:rPr lang="pl-PL" sz="2000" dirty="0">
                <a:solidFill>
                  <a:srgbClr val="003399"/>
                </a:solidFill>
              </a:rPr>
              <a:t>odegrać w kształtowaniu przyszłego środowiska dla sektora mleczarskiego</a:t>
            </a:r>
            <a:r>
              <a:rPr lang="pl-PL" sz="2000" dirty="0" smtClean="0">
                <a:solidFill>
                  <a:srgbClr val="003399"/>
                </a:solidFill>
              </a:rPr>
              <a:t>.</a:t>
            </a:r>
            <a:endParaRPr lang="en-GB" sz="2000" dirty="0" smtClean="0">
              <a:solidFill>
                <a:srgbClr val="003399"/>
              </a:solidFill>
            </a:endParaRPr>
          </a:p>
          <a:p>
            <a:endParaRPr lang="en-GB" dirty="0" smtClean="0">
              <a:solidFill>
                <a:srgbClr val="003399"/>
              </a:solidFill>
            </a:endParaRPr>
          </a:p>
          <a:p>
            <a:endParaRPr lang="en-GB" dirty="0" smtClean="0">
              <a:solidFill>
                <a:srgbClr val="003399"/>
              </a:solidFill>
            </a:endParaRPr>
          </a:p>
        </p:txBody>
      </p:sp>
      <p:pic>
        <p:nvPicPr>
          <p:cNvPr id="4" name="Picture 2" descr="http://t0.gstatic.com/images?q=tbn:ANd9GcT32XEiQvm5oY2DiS0K3LWR_GdiN8qtN_E7UJI4nqcv7xRBcfxbdQ"/>
          <p:cNvPicPr>
            <a:picLocks noChangeAspect="1" noChangeArrowheads="1"/>
          </p:cNvPicPr>
          <p:nvPr/>
        </p:nvPicPr>
        <p:blipFill>
          <a:blip r:embed="rId3" cstate="print"/>
          <a:srcRect/>
          <a:stretch>
            <a:fillRect/>
          </a:stretch>
        </p:blipFill>
        <p:spPr bwMode="auto">
          <a:xfrm>
            <a:off x="6429388" y="4554648"/>
            <a:ext cx="1928826" cy="1898688"/>
          </a:xfrm>
          <a:prstGeom prst="rect">
            <a:avLst/>
          </a:prstGeom>
          <a:noFill/>
          <a:ln w="9525">
            <a:noFill/>
            <a:miter lim="800000"/>
            <a:headEnd/>
            <a:tailEnd/>
          </a:ln>
        </p:spPr>
      </p:pic>
      <p:pic>
        <p:nvPicPr>
          <p:cNvPr id="5" name="Picture 7" descr="Image 17"/>
          <p:cNvPicPr>
            <a:picLocks noChangeAspect="1" noChangeArrowheads="1"/>
          </p:cNvPicPr>
          <p:nvPr/>
        </p:nvPicPr>
        <p:blipFill>
          <a:blip r:embed="rId4" cstate="print"/>
          <a:srcRect/>
          <a:stretch>
            <a:fillRect/>
          </a:stretch>
        </p:blipFill>
        <p:spPr bwMode="auto">
          <a:xfrm>
            <a:off x="857224" y="1554252"/>
            <a:ext cx="2286016" cy="1427892"/>
          </a:xfrm>
          <a:prstGeom prst="rect">
            <a:avLst/>
          </a:prstGeom>
          <a:noFill/>
          <a:ln w="9525">
            <a:noFill/>
            <a:miter lim="800000"/>
            <a:headEnd/>
            <a:tailEnd/>
          </a:ln>
        </p:spPr>
      </p:pic>
      <p:graphicFrame>
        <p:nvGraphicFramePr>
          <p:cNvPr id="35843" name="Object 5"/>
          <p:cNvGraphicFramePr>
            <a:graphicFrameLocks noChangeAspect="1"/>
          </p:cNvGraphicFramePr>
          <p:nvPr/>
        </p:nvGraphicFramePr>
        <p:xfrm>
          <a:off x="5829758" y="1554252"/>
          <a:ext cx="2486658" cy="1571624"/>
        </p:xfrm>
        <a:graphic>
          <a:graphicData uri="http://schemas.openxmlformats.org/presentationml/2006/ole">
            <mc:AlternateContent xmlns:mc="http://schemas.openxmlformats.org/markup-compatibility/2006">
              <mc:Choice xmlns:v="urn:schemas-microsoft-com:vml" Requires="v">
                <p:oleObj spid="_x0000_s2159" name="Photo Editor Photo" r:id="rId5" imgW="2114845" imgH="1448002" progId="">
                  <p:embed/>
                </p:oleObj>
              </mc:Choice>
              <mc:Fallback>
                <p:oleObj name="Photo Editor Photo" r:id="rId5" imgW="2114845" imgH="1448002" progId="">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758" y="1554252"/>
                        <a:ext cx="2486658" cy="157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30" descr="weight management study"/>
          <p:cNvPicPr>
            <a:picLocks noChangeAspect="1" noChangeArrowheads="1"/>
          </p:cNvPicPr>
          <p:nvPr/>
        </p:nvPicPr>
        <p:blipFill>
          <a:blip r:embed="rId7" cstate="print"/>
          <a:srcRect/>
          <a:stretch>
            <a:fillRect/>
          </a:stretch>
        </p:blipFill>
        <p:spPr bwMode="auto">
          <a:xfrm>
            <a:off x="857224" y="4697524"/>
            <a:ext cx="2294374" cy="1571635"/>
          </a:xfrm>
          <a:prstGeom prst="rect">
            <a:avLst/>
          </a:prstGeom>
          <a:noFill/>
          <a:ln w="9525">
            <a:noFill/>
            <a:miter lim="800000"/>
            <a:headEnd/>
            <a:tailEnd/>
          </a:ln>
        </p:spPr>
      </p:pic>
      <p:sp>
        <p:nvSpPr>
          <p:cNvPr id="9" name="Title 1"/>
          <p:cNvSpPr txBox="1">
            <a:spLocks/>
          </p:cNvSpPr>
          <p:nvPr/>
        </p:nvSpPr>
        <p:spPr>
          <a:xfrm>
            <a:off x="1547664" y="260648"/>
            <a:ext cx="7488832"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dirty="0" smtClean="0">
                <a:solidFill>
                  <a:srgbClr val="003399"/>
                </a:solidFill>
                <a:latin typeface="+mn-lt"/>
                <a:ea typeface="+mj-ea"/>
                <a:cs typeface="Arial" pitchFamily="34" charset="0"/>
              </a:rPr>
              <a:t>Ponieważ to co przyczyniło się do sukcesu IDF w przeszłości nie gwarantuje sukcesu w przyszłości</a:t>
            </a:r>
            <a:endParaRPr kumimoji="0" lang="en-GB" sz="2800" b="1" i="0" u="none" strike="noStrike" kern="1200" cap="none" spc="0" normalizeH="0" baseline="0" noProof="0" dirty="0" smtClean="0">
              <a:ln>
                <a:noFill/>
              </a:ln>
              <a:solidFill>
                <a:srgbClr val="003399"/>
              </a:solidFill>
              <a:effectLst/>
              <a:uLnTx/>
              <a:uFillTx/>
              <a:latin typeface="+mn-lt"/>
              <a:ea typeface="+mj-ea"/>
              <a:cs typeface="Arial" pitchFamily="34" charset="0"/>
            </a:endParaRPr>
          </a:p>
        </p:txBody>
      </p:sp>
    </p:spTree>
    <p:extLst>
      <p:ext uri="{BB962C8B-B14F-4D97-AF65-F5344CB8AC3E}">
        <p14:creationId xmlns:p14="http://schemas.microsoft.com/office/powerpoint/2010/main" val="1920603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1680" y="260648"/>
            <a:ext cx="6408713" cy="6408713"/>
          </a:xfrm>
        </p:spPr>
      </p:pic>
      <p:sp>
        <p:nvSpPr>
          <p:cNvPr id="6" name="Rektangel 5"/>
          <p:cNvSpPr/>
          <p:nvPr/>
        </p:nvSpPr>
        <p:spPr>
          <a:xfrm>
            <a:off x="1547665" y="1626220"/>
            <a:ext cx="6552728" cy="1384995"/>
          </a:xfrm>
          <a:prstGeom prst="rect">
            <a:avLst/>
          </a:prstGeom>
        </p:spPr>
        <p:txBody>
          <a:bodyPr wrap="square">
            <a:spAutoFit/>
          </a:bodyPr>
          <a:lstStyle/>
          <a:p>
            <a:pPr lvl="0" algn="ctr"/>
            <a:r>
              <a:rPr lang="pl-PL" sz="2800" b="1" dirty="0" smtClean="0">
                <a:solidFill>
                  <a:schemeClr val="tx2"/>
                </a:solidFill>
              </a:rPr>
              <a:t>Pomóc wyżywić świat </a:t>
            </a:r>
            <a:r>
              <a:rPr lang="pl-PL" sz="2800" b="1" dirty="0" smtClean="0">
                <a:solidFill>
                  <a:schemeClr val="tx2"/>
                </a:solidFill>
              </a:rPr>
              <a:t>przy udziale bezpiecznego </a:t>
            </a:r>
            <a:r>
              <a:rPr lang="pl-PL" sz="2800" b="1" dirty="0" smtClean="0">
                <a:solidFill>
                  <a:schemeClr val="tx2"/>
                </a:solidFill>
              </a:rPr>
              <a:t>i </a:t>
            </a:r>
            <a:r>
              <a:rPr lang="pl-PL" sz="2800" b="1" dirty="0" smtClean="0">
                <a:solidFill>
                  <a:schemeClr val="tx2"/>
                </a:solidFill>
              </a:rPr>
              <a:t>zrównoważonego mleczarstwa</a:t>
            </a:r>
            <a:endParaRPr lang="nb-NO" sz="2800" b="1" dirty="0">
              <a:solidFill>
                <a:schemeClr val="tx2"/>
              </a:solidFill>
            </a:endParaRPr>
          </a:p>
        </p:txBody>
      </p:sp>
      <p:sp>
        <p:nvSpPr>
          <p:cNvPr id="11" name="Rektangel 10"/>
          <p:cNvSpPr/>
          <p:nvPr/>
        </p:nvSpPr>
        <p:spPr>
          <a:xfrm>
            <a:off x="1547665" y="476672"/>
            <a:ext cx="6552728"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4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wizja</a:t>
            </a:r>
            <a:endParaRPr lang="nb-NO"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63837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963" y="1700808"/>
            <a:ext cx="6840760" cy="4525963"/>
          </a:xfrm>
        </p:spPr>
        <p:txBody>
          <a:bodyPr/>
          <a:lstStyle/>
          <a:p>
            <a:r>
              <a:rPr lang="pl-PL" sz="2000" dirty="0">
                <a:solidFill>
                  <a:srgbClr val="003399"/>
                </a:solidFill>
              </a:rPr>
              <a:t>Kontynuowania </a:t>
            </a:r>
            <a:r>
              <a:rPr lang="pl-PL" sz="2000" dirty="0" smtClean="0">
                <a:solidFill>
                  <a:srgbClr val="003399"/>
                </a:solidFill>
              </a:rPr>
              <a:t>członkostwa w IGO </a:t>
            </a:r>
            <a:r>
              <a:rPr lang="pl-PL" sz="2000" dirty="0">
                <a:solidFill>
                  <a:srgbClr val="003399"/>
                </a:solidFill>
              </a:rPr>
              <a:t>i </a:t>
            </a:r>
            <a:r>
              <a:rPr lang="pl-PL" sz="2000" dirty="0" smtClean="0">
                <a:solidFill>
                  <a:srgbClr val="003399"/>
                </a:solidFill>
              </a:rPr>
              <a:t>reprezentacja globalna;</a:t>
            </a:r>
          </a:p>
          <a:p>
            <a:endParaRPr lang="pl-PL" sz="2000" dirty="0">
              <a:solidFill>
                <a:srgbClr val="003399"/>
              </a:solidFill>
            </a:endParaRPr>
          </a:p>
          <a:p>
            <a:r>
              <a:rPr lang="pl-PL" sz="2000" dirty="0">
                <a:solidFill>
                  <a:srgbClr val="003399"/>
                </a:solidFill>
              </a:rPr>
              <a:t>Umiejętności, zdolności i dostępność naszych ekspertów;</a:t>
            </a:r>
          </a:p>
          <a:p>
            <a:endParaRPr lang="pl-PL" sz="2000" dirty="0">
              <a:solidFill>
                <a:srgbClr val="003399"/>
              </a:solidFill>
            </a:endParaRPr>
          </a:p>
          <a:p>
            <a:r>
              <a:rPr lang="pl-PL" sz="2000" dirty="0" smtClean="0">
                <a:solidFill>
                  <a:srgbClr val="003399"/>
                </a:solidFill>
              </a:rPr>
              <a:t>Demograficzne starzenie </a:t>
            </a:r>
            <a:r>
              <a:rPr lang="pl-PL" sz="2000" dirty="0">
                <a:solidFill>
                  <a:srgbClr val="003399"/>
                </a:solidFill>
              </a:rPr>
              <a:t>się </a:t>
            </a:r>
            <a:r>
              <a:rPr lang="pl-PL" sz="2000" dirty="0" smtClean="0">
                <a:solidFill>
                  <a:srgbClr val="003399"/>
                </a:solidFill>
              </a:rPr>
              <a:t>uczestników</a:t>
            </a:r>
            <a:r>
              <a:rPr lang="pl-PL" sz="2000" dirty="0">
                <a:solidFill>
                  <a:srgbClr val="003399"/>
                </a:solidFill>
              </a:rPr>
              <a:t>;</a:t>
            </a:r>
          </a:p>
          <a:p>
            <a:endParaRPr lang="pl-PL" sz="2000" dirty="0">
              <a:solidFill>
                <a:srgbClr val="003399"/>
              </a:solidFill>
            </a:endParaRPr>
          </a:p>
          <a:p>
            <a:r>
              <a:rPr lang="pl-PL" sz="2000" dirty="0">
                <a:solidFill>
                  <a:srgbClr val="003399"/>
                </a:solidFill>
              </a:rPr>
              <a:t>Finansowanie sekretariatu, programu prac, </a:t>
            </a:r>
            <a:r>
              <a:rPr lang="pl-PL" sz="2000" dirty="0" smtClean="0">
                <a:solidFill>
                  <a:srgbClr val="003399"/>
                </a:solidFill>
              </a:rPr>
              <a:t>itp.;</a:t>
            </a:r>
            <a:endParaRPr lang="pl-PL" sz="2000" dirty="0">
              <a:solidFill>
                <a:srgbClr val="003399"/>
              </a:solidFill>
            </a:endParaRPr>
          </a:p>
          <a:p>
            <a:endParaRPr lang="pl-PL" sz="2000" dirty="0">
              <a:solidFill>
                <a:srgbClr val="003399"/>
              </a:solidFill>
            </a:endParaRPr>
          </a:p>
          <a:p>
            <a:r>
              <a:rPr lang="pl-PL" sz="2000" dirty="0" smtClean="0">
                <a:solidFill>
                  <a:srgbClr val="003399"/>
                </a:solidFill>
              </a:rPr>
              <a:t>Opracowanie programu strategicznego i wyznaczenie priorytetów;</a:t>
            </a:r>
            <a:endParaRPr lang="pl-PL" sz="2000" dirty="0">
              <a:solidFill>
                <a:srgbClr val="003399"/>
              </a:solidFill>
            </a:endParaRPr>
          </a:p>
          <a:p>
            <a:endParaRPr lang="pl-PL" sz="2000" dirty="0">
              <a:solidFill>
                <a:srgbClr val="003399"/>
              </a:solidFill>
            </a:endParaRPr>
          </a:p>
          <a:p>
            <a:r>
              <a:rPr lang="pl-PL" sz="2000" dirty="0" smtClean="0">
                <a:solidFill>
                  <a:srgbClr val="003399"/>
                </a:solidFill>
              </a:rPr>
              <a:t>Szybkie dostarczanie informacji.</a:t>
            </a:r>
            <a:endParaRPr lang="en-NZ" sz="2000" dirty="0" smtClean="0">
              <a:solidFill>
                <a:srgbClr val="003399"/>
              </a:solidFill>
            </a:endParaRPr>
          </a:p>
          <a:p>
            <a:endParaRPr lang="en-NZ" sz="2000" dirty="0" smtClean="0">
              <a:solidFill>
                <a:srgbClr val="003399"/>
              </a:solidFill>
            </a:endParaRPr>
          </a:p>
          <a:p>
            <a:pPr marL="0" indent="0">
              <a:buNone/>
            </a:pPr>
            <a:endParaRPr lang="en-NZ" sz="2000" dirty="0" smtClean="0">
              <a:solidFill>
                <a:srgbClr val="003399"/>
              </a:solidFill>
            </a:endParaRPr>
          </a:p>
        </p:txBody>
      </p:sp>
      <p:sp>
        <p:nvSpPr>
          <p:cNvPr id="6" name="Title 1"/>
          <p:cNvSpPr txBox="1">
            <a:spLocks/>
          </p:cNvSpPr>
          <p:nvPr/>
        </p:nvSpPr>
        <p:spPr>
          <a:xfrm>
            <a:off x="1475656" y="116632"/>
            <a:ext cx="7560840" cy="1080120"/>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dirty="0" smtClean="0">
                <a:solidFill>
                  <a:srgbClr val="003399"/>
                </a:solidFill>
                <a:latin typeface="+mn-lt"/>
                <a:ea typeface="+mj-ea"/>
                <a:cs typeface="Arial" pitchFamily="34" charset="0"/>
              </a:rPr>
              <a:t>Wyzwania</a:t>
            </a:r>
            <a:endParaRPr kumimoji="0" lang="en-GB" sz="2800" b="1" i="0" u="none" strike="noStrike" kern="1200" cap="none" spc="0" normalizeH="0" baseline="0" noProof="0" dirty="0" smtClean="0">
              <a:ln>
                <a:noFill/>
              </a:ln>
              <a:solidFill>
                <a:srgbClr val="003399"/>
              </a:solidFill>
              <a:effectLst/>
              <a:uLnTx/>
              <a:uFillTx/>
              <a:latin typeface="+mn-lt"/>
              <a:ea typeface="+mj-ea"/>
              <a:cs typeface="Arial" pitchFamily="34" charset="0"/>
            </a:endParaRPr>
          </a:p>
        </p:txBody>
      </p:sp>
    </p:spTree>
    <p:extLst>
      <p:ext uri="{BB962C8B-B14F-4D97-AF65-F5344CB8AC3E}">
        <p14:creationId xmlns:p14="http://schemas.microsoft.com/office/powerpoint/2010/main" val="3574876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7320" y="260648"/>
            <a:ext cx="7211144" cy="994122"/>
          </a:xfrm>
        </p:spPr>
        <p:txBody>
          <a:bodyPr/>
          <a:lstStyle/>
          <a:p>
            <a:pPr algn="l"/>
            <a:r>
              <a:rPr lang="en-GB" sz="2800" b="1" dirty="0" smtClean="0"/>
              <a:t> </a:t>
            </a:r>
            <a:endParaRPr lang="en-GB" sz="2800" b="1" dirty="0"/>
          </a:p>
        </p:txBody>
      </p:sp>
      <p:sp>
        <p:nvSpPr>
          <p:cNvPr id="3" name="Plassholder for innhold 2"/>
          <p:cNvSpPr>
            <a:spLocks noGrp="1"/>
          </p:cNvSpPr>
          <p:nvPr>
            <p:ph idx="1"/>
          </p:nvPr>
        </p:nvSpPr>
        <p:spPr>
          <a:xfrm>
            <a:off x="1115616" y="1700808"/>
            <a:ext cx="6912768" cy="3168352"/>
          </a:xfrm>
        </p:spPr>
        <p:txBody>
          <a:bodyPr/>
          <a:lstStyle/>
          <a:p>
            <a:r>
              <a:rPr lang="pl-PL" sz="2000" b="1" dirty="0" smtClean="0">
                <a:solidFill>
                  <a:srgbClr val="003399"/>
                </a:solidFill>
              </a:rPr>
              <a:t>Obecnie mamy nową strategię, która odpowiada na wyzwania jakie stoją przed sektorem</a:t>
            </a:r>
            <a:r>
              <a:rPr lang="en-GB" sz="2000" b="1" dirty="0" smtClean="0">
                <a:solidFill>
                  <a:srgbClr val="003399"/>
                </a:solidFill>
              </a:rPr>
              <a:t>.</a:t>
            </a:r>
          </a:p>
          <a:p>
            <a:endParaRPr lang="en-GB" sz="2000" b="1" dirty="0" smtClean="0">
              <a:solidFill>
                <a:srgbClr val="003399"/>
              </a:solidFill>
            </a:endParaRPr>
          </a:p>
          <a:p>
            <a:r>
              <a:rPr lang="pl-PL" sz="2000" b="1" dirty="0" smtClean="0">
                <a:solidFill>
                  <a:srgbClr val="003399"/>
                </a:solidFill>
              </a:rPr>
              <a:t>Jak możemy ją zrealizować z optymalną strukturą organizacyjną,</a:t>
            </a:r>
            <a:r>
              <a:rPr lang="en-GB" sz="2000" b="1" dirty="0" smtClean="0">
                <a:solidFill>
                  <a:srgbClr val="003399"/>
                </a:solidFill>
              </a:rPr>
              <a:t> </a:t>
            </a:r>
          </a:p>
          <a:p>
            <a:endParaRPr lang="en-GB" sz="2000" b="1" dirty="0" smtClean="0">
              <a:solidFill>
                <a:srgbClr val="003399"/>
              </a:solidFill>
            </a:endParaRPr>
          </a:p>
          <a:p>
            <a:r>
              <a:rPr lang="pl-PL" sz="2000" b="1" dirty="0" smtClean="0">
                <a:solidFill>
                  <a:srgbClr val="003399"/>
                </a:solidFill>
              </a:rPr>
              <a:t>I </a:t>
            </a:r>
            <a:r>
              <a:rPr lang="pl-PL" sz="2000" b="1" dirty="0">
                <a:solidFill>
                  <a:srgbClr val="003399"/>
                </a:solidFill>
              </a:rPr>
              <a:t>z </a:t>
            </a:r>
            <a:r>
              <a:rPr lang="pl-PL" sz="2000" b="1" dirty="0" smtClean="0">
                <a:solidFill>
                  <a:srgbClr val="003399"/>
                </a:solidFill>
              </a:rPr>
              <a:t>akceptowalnym budżetem, </a:t>
            </a:r>
            <a:r>
              <a:rPr lang="pl-PL" sz="2000" b="1" dirty="0">
                <a:solidFill>
                  <a:srgbClr val="003399"/>
                </a:solidFill>
              </a:rPr>
              <a:t>który </a:t>
            </a:r>
            <a:r>
              <a:rPr lang="pl-PL" sz="2000" b="1" dirty="0" smtClean="0">
                <a:solidFill>
                  <a:srgbClr val="003399"/>
                </a:solidFill>
              </a:rPr>
              <a:t>wykorzystuje podstawowe </a:t>
            </a:r>
            <a:r>
              <a:rPr lang="pl-PL" sz="2000" b="1" dirty="0">
                <a:solidFill>
                  <a:srgbClr val="003399"/>
                </a:solidFill>
              </a:rPr>
              <a:t>zalety </a:t>
            </a:r>
            <a:r>
              <a:rPr lang="pl-PL" sz="2000" b="1" dirty="0" smtClean="0">
                <a:solidFill>
                  <a:srgbClr val="003399"/>
                </a:solidFill>
              </a:rPr>
              <a:t>IDF </a:t>
            </a:r>
            <a:r>
              <a:rPr lang="pl-PL" sz="2000" b="1" dirty="0">
                <a:solidFill>
                  <a:srgbClr val="003399"/>
                </a:solidFill>
              </a:rPr>
              <a:t>w</a:t>
            </a:r>
            <a:r>
              <a:rPr lang="pl-PL" sz="2000" b="1" dirty="0" smtClean="0">
                <a:solidFill>
                  <a:srgbClr val="003399"/>
                </a:solidFill>
              </a:rPr>
              <a:t> ścisłym związku </a:t>
            </a:r>
            <a:r>
              <a:rPr lang="pl-PL" sz="2000" b="1" dirty="0">
                <a:solidFill>
                  <a:srgbClr val="003399"/>
                </a:solidFill>
              </a:rPr>
              <a:t>z </a:t>
            </a:r>
            <a:r>
              <a:rPr lang="pl-PL" sz="2000" b="1" dirty="0" smtClean="0">
                <a:solidFill>
                  <a:srgbClr val="003399"/>
                </a:solidFill>
              </a:rPr>
              <a:t>GDP?</a:t>
            </a:r>
            <a:endParaRPr lang="en-GB" sz="2000" b="1" dirty="0">
              <a:solidFill>
                <a:srgbClr val="003399"/>
              </a:solidFill>
            </a:endParaRPr>
          </a:p>
          <a:p>
            <a:endParaRPr lang="en-GB" sz="2000" b="1" dirty="0">
              <a:solidFill>
                <a:srgbClr val="003399"/>
              </a:solidFill>
            </a:endParaRPr>
          </a:p>
          <a:p>
            <a:pPr marL="0" indent="0">
              <a:buNone/>
            </a:pPr>
            <a:endParaRPr lang="en-GB" sz="2000" dirty="0" smtClean="0">
              <a:solidFill>
                <a:srgbClr val="003399"/>
              </a:solidFill>
            </a:endParaRPr>
          </a:p>
        </p:txBody>
      </p:sp>
    </p:spTree>
    <p:extLst>
      <p:ext uri="{BB962C8B-B14F-4D97-AF65-F5344CB8AC3E}">
        <p14:creationId xmlns:p14="http://schemas.microsoft.com/office/powerpoint/2010/main" val="143195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3528" y="1412776"/>
            <a:ext cx="8568952" cy="4536504"/>
          </a:xfrm>
        </p:spPr>
        <p:txBody>
          <a:bodyPr>
            <a:noAutofit/>
          </a:bodyPr>
          <a:lstStyle/>
          <a:p>
            <a:pPr marL="0" indent="0" algn="ctr">
              <a:buNone/>
            </a:pPr>
            <a:endParaRPr lang="en-US" sz="4400" b="1" i="1" dirty="0" smtClean="0">
              <a:solidFill>
                <a:srgbClr val="003399"/>
              </a:solidFill>
            </a:endParaRPr>
          </a:p>
          <a:p>
            <a:pPr marL="0" indent="0" algn="ctr">
              <a:buNone/>
            </a:pPr>
            <a:r>
              <a:rPr lang="pl-PL" sz="4400" b="1" i="1" dirty="0" smtClean="0">
                <a:solidFill>
                  <a:srgbClr val="003399"/>
                </a:solidFill>
              </a:rPr>
              <a:t>Relacje z </a:t>
            </a:r>
            <a:r>
              <a:rPr lang="pl-PL" sz="4400" b="1" i="1" dirty="0" smtClean="0">
                <a:solidFill>
                  <a:srgbClr val="003399"/>
                </a:solidFill>
              </a:rPr>
              <a:t>GDP </a:t>
            </a:r>
          </a:p>
          <a:p>
            <a:pPr marL="0" indent="0" algn="ctr">
              <a:buNone/>
            </a:pPr>
            <a:r>
              <a:rPr lang="pl-PL" sz="4400" b="1" i="1" dirty="0" smtClean="0">
                <a:solidFill>
                  <a:srgbClr val="003399"/>
                </a:solidFill>
              </a:rPr>
              <a:t>(Global </a:t>
            </a:r>
            <a:r>
              <a:rPr lang="pl-PL" sz="4400" b="1" i="1" dirty="0" err="1" smtClean="0">
                <a:solidFill>
                  <a:srgbClr val="003399"/>
                </a:solidFill>
              </a:rPr>
              <a:t>Dairy</a:t>
            </a:r>
            <a:r>
              <a:rPr lang="pl-PL" sz="4400" b="1" i="1" dirty="0" smtClean="0">
                <a:solidFill>
                  <a:srgbClr val="003399"/>
                </a:solidFill>
              </a:rPr>
              <a:t> Platform – Globalna Platforma Mleczarska)</a:t>
            </a:r>
            <a:endParaRPr lang="en-US" sz="4400" b="1" i="1" dirty="0" smtClean="0">
              <a:solidFill>
                <a:srgbClr val="003399"/>
              </a:solidFill>
            </a:endParaRPr>
          </a:p>
          <a:p>
            <a:pPr marL="0" indent="0" algn="ctr">
              <a:buNone/>
            </a:pPr>
            <a:endParaRPr lang="en-US" sz="4400" b="1" i="1" dirty="0" smtClean="0">
              <a:solidFill>
                <a:srgbClr val="003399"/>
              </a:solidFill>
            </a:endParaRPr>
          </a:p>
        </p:txBody>
      </p:sp>
    </p:spTree>
    <p:extLst>
      <p:ext uri="{BB962C8B-B14F-4D97-AF65-F5344CB8AC3E}">
        <p14:creationId xmlns:p14="http://schemas.microsoft.com/office/powerpoint/2010/main" val="342002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404" y="1700808"/>
            <a:ext cx="8370068" cy="4464496"/>
          </a:xfrm>
        </p:spPr>
        <p:txBody>
          <a:bodyPr>
            <a:noAutofit/>
          </a:bodyPr>
          <a:lstStyle/>
          <a:p>
            <a:pPr marL="0" indent="0">
              <a:spcAft>
                <a:spcPts val="600"/>
              </a:spcAft>
              <a:buNone/>
            </a:pPr>
            <a:r>
              <a:rPr lang="pl-PL" sz="2400" dirty="0">
                <a:solidFill>
                  <a:srgbClr val="003399"/>
                </a:solidFill>
              </a:rPr>
              <a:t>Współpraca między IDF i </a:t>
            </a:r>
            <a:r>
              <a:rPr lang="pl-PL" sz="2400" dirty="0" smtClean="0">
                <a:solidFill>
                  <a:srgbClr val="003399"/>
                </a:solidFill>
              </a:rPr>
              <a:t>GDP wzmocni </a:t>
            </a:r>
            <a:r>
              <a:rPr lang="pl-PL" sz="2400" dirty="0">
                <a:solidFill>
                  <a:srgbClr val="003399"/>
                </a:solidFill>
              </a:rPr>
              <a:t>głos i wpływ sektora mleczarskiego przez</a:t>
            </a:r>
            <a:r>
              <a:rPr lang="pl-PL" sz="2400" dirty="0" smtClean="0">
                <a:solidFill>
                  <a:srgbClr val="003399"/>
                </a:solidFill>
              </a:rPr>
              <a:t>:</a:t>
            </a:r>
            <a:endParaRPr lang="pl-PL" sz="2400" dirty="0">
              <a:solidFill>
                <a:srgbClr val="003399"/>
              </a:solidFill>
            </a:endParaRPr>
          </a:p>
          <a:p>
            <a:pPr>
              <a:spcAft>
                <a:spcPts val="600"/>
              </a:spcAft>
            </a:pPr>
            <a:r>
              <a:rPr lang="pl-PL" sz="2400" dirty="0">
                <a:solidFill>
                  <a:srgbClr val="003399"/>
                </a:solidFill>
              </a:rPr>
              <a:t>Wykorzystując odpowiednie </a:t>
            </a:r>
            <a:r>
              <a:rPr lang="pl-PL" sz="2400" dirty="0" smtClean="0">
                <a:solidFill>
                  <a:srgbClr val="003399"/>
                </a:solidFill>
              </a:rPr>
              <a:t>mocne strony </a:t>
            </a:r>
            <a:r>
              <a:rPr lang="pl-PL" sz="2400" dirty="0">
                <a:solidFill>
                  <a:srgbClr val="003399"/>
                </a:solidFill>
              </a:rPr>
              <a:t>i </a:t>
            </a:r>
            <a:r>
              <a:rPr lang="pl-PL" sz="2400" dirty="0" smtClean="0">
                <a:solidFill>
                  <a:srgbClr val="003399"/>
                </a:solidFill>
              </a:rPr>
              <a:t>kulturę </a:t>
            </a:r>
            <a:r>
              <a:rPr lang="pl-PL" sz="2400" dirty="0">
                <a:solidFill>
                  <a:srgbClr val="003399"/>
                </a:solidFill>
              </a:rPr>
              <a:t>obu organizacji</a:t>
            </a:r>
            <a:r>
              <a:rPr lang="pl-PL" sz="2400" dirty="0" smtClean="0">
                <a:solidFill>
                  <a:srgbClr val="003399"/>
                </a:solidFill>
              </a:rPr>
              <a:t>.</a:t>
            </a:r>
            <a:endParaRPr lang="pl-PL" sz="2400" dirty="0">
              <a:solidFill>
                <a:srgbClr val="003399"/>
              </a:solidFill>
            </a:endParaRPr>
          </a:p>
          <a:p>
            <a:pPr>
              <a:spcAft>
                <a:spcPts val="600"/>
              </a:spcAft>
            </a:pPr>
            <a:r>
              <a:rPr lang="pl-PL" sz="2400" dirty="0">
                <a:solidFill>
                  <a:srgbClr val="003399"/>
                </a:solidFill>
              </a:rPr>
              <a:t>Zapewnienie dedykowanego </a:t>
            </a:r>
            <a:r>
              <a:rPr lang="pl-PL" sz="2400" dirty="0" smtClean="0">
                <a:solidFill>
                  <a:srgbClr val="003399"/>
                </a:solidFill>
              </a:rPr>
              <a:t>przywództwa w obszarach </a:t>
            </a:r>
            <a:r>
              <a:rPr lang="pl-PL" sz="2400" dirty="0">
                <a:solidFill>
                  <a:srgbClr val="003399"/>
                </a:solidFill>
              </a:rPr>
              <a:t>priorytetowych </a:t>
            </a:r>
            <a:r>
              <a:rPr lang="pl-PL" sz="2400" dirty="0" smtClean="0">
                <a:solidFill>
                  <a:srgbClr val="003399"/>
                </a:solidFill>
              </a:rPr>
              <a:t>oraz </a:t>
            </a:r>
            <a:r>
              <a:rPr lang="pl-PL" sz="2400" dirty="0">
                <a:solidFill>
                  <a:srgbClr val="003399"/>
                </a:solidFill>
              </a:rPr>
              <a:t>stały rozwój strategii i priorytetów w tych </a:t>
            </a:r>
            <a:r>
              <a:rPr lang="pl-PL" sz="2400" dirty="0" smtClean="0">
                <a:solidFill>
                  <a:srgbClr val="003399"/>
                </a:solidFill>
              </a:rPr>
              <a:t>obszarach.</a:t>
            </a:r>
            <a:endParaRPr lang="pl-PL" sz="2400" dirty="0">
              <a:solidFill>
                <a:srgbClr val="003399"/>
              </a:solidFill>
            </a:endParaRPr>
          </a:p>
          <a:p>
            <a:pPr>
              <a:spcAft>
                <a:spcPts val="600"/>
              </a:spcAft>
            </a:pPr>
            <a:r>
              <a:rPr lang="pl-PL" sz="2400" dirty="0">
                <a:solidFill>
                  <a:srgbClr val="003399"/>
                </a:solidFill>
              </a:rPr>
              <a:t>Zapewnienie środków na zakończenie prac </a:t>
            </a:r>
            <a:r>
              <a:rPr lang="pl-PL" sz="2400" dirty="0" smtClean="0">
                <a:solidFill>
                  <a:srgbClr val="003399"/>
                </a:solidFill>
              </a:rPr>
              <a:t>zgodnie z harmonogramem, </a:t>
            </a:r>
            <a:r>
              <a:rPr lang="pl-PL" sz="2400" dirty="0">
                <a:solidFill>
                  <a:srgbClr val="003399"/>
                </a:solidFill>
              </a:rPr>
              <a:t>czyli </a:t>
            </a:r>
            <a:r>
              <a:rPr lang="pl-PL" sz="2400" dirty="0" smtClean="0">
                <a:solidFill>
                  <a:srgbClr val="003399"/>
                </a:solidFill>
              </a:rPr>
              <a:t>prace </a:t>
            </a:r>
            <a:r>
              <a:rPr lang="pl-PL" sz="2400" dirty="0">
                <a:solidFill>
                  <a:srgbClr val="003399"/>
                </a:solidFill>
              </a:rPr>
              <a:t>nie </a:t>
            </a:r>
            <a:r>
              <a:rPr lang="pl-PL" sz="2400" dirty="0" smtClean="0">
                <a:solidFill>
                  <a:srgbClr val="003399"/>
                </a:solidFill>
              </a:rPr>
              <a:t>będą opóźnione </a:t>
            </a:r>
            <a:r>
              <a:rPr lang="pl-PL" sz="2400" dirty="0">
                <a:solidFill>
                  <a:srgbClr val="003399"/>
                </a:solidFill>
              </a:rPr>
              <a:t>z powodu braku funduszy.</a:t>
            </a:r>
            <a:endParaRPr lang="en-US" sz="2400" dirty="0" smtClean="0">
              <a:solidFill>
                <a:srgbClr val="003399"/>
              </a:solidFill>
            </a:endParaRPr>
          </a:p>
          <a:p>
            <a:pPr marL="0" indent="0">
              <a:buNone/>
            </a:pPr>
            <a:endParaRPr lang="en-US" sz="2000" dirty="0">
              <a:solidFill>
                <a:srgbClr val="003399"/>
              </a:solidFill>
            </a:endParaRPr>
          </a:p>
          <a:p>
            <a:endParaRPr lang="en-US" sz="2000" dirty="0">
              <a:solidFill>
                <a:srgbClr val="003399"/>
              </a:solidFill>
            </a:endParaRPr>
          </a:p>
          <a:p>
            <a:pPr marL="0" indent="0">
              <a:buNone/>
            </a:pPr>
            <a:endParaRPr lang="en-US" sz="2000" dirty="0" smtClean="0">
              <a:solidFill>
                <a:srgbClr val="003399"/>
              </a:solidFill>
            </a:endParaRPr>
          </a:p>
        </p:txBody>
      </p:sp>
      <p:sp>
        <p:nvSpPr>
          <p:cNvPr id="6" name="Title 1"/>
          <p:cNvSpPr txBox="1">
            <a:spLocks/>
          </p:cNvSpPr>
          <p:nvPr/>
        </p:nvSpPr>
        <p:spPr>
          <a:xfrm>
            <a:off x="1403648" y="260648"/>
            <a:ext cx="5616623"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noProof="0" dirty="0" smtClean="0">
                <a:solidFill>
                  <a:srgbClr val="003399"/>
                </a:solidFill>
                <a:latin typeface="Arial" pitchFamily="34" charset="0"/>
                <a:ea typeface="+mj-ea"/>
                <a:cs typeface="Arial" pitchFamily="34" charset="0"/>
              </a:rPr>
              <a:t>Wzmocnienie głosu i wpływów sektora mleczarskiego</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pic>
        <p:nvPicPr>
          <p:cNvPr id="4" name="Picture 48"/>
          <p:cNvPicPr>
            <a:picLocks noChangeAspect="1" noChangeArrowheads="1" noCrop="1"/>
          </p:cNvPicPr>
          <p:nvPr/>
        </p:nvPicPr>
        <p:blipFill>
          <a:blip r:embed="rId2"/>
          <a:srcRect/>
          <a:stretch>
            <a:fillRect/>
          </a:stretch>
        </p:blipFill>
        <p:spPr bwMode="auto">
          <a:xfrm>
            <a:off x="6732240" y="209201"/>
            <a:ext cx="2083030" cy="1131567"/>
          </a:xfrm>
          <a:prstGeom prst="rect">
            <a:avLst/>
          </a:prstGeom>
          <a:noFill/>
          <a:ln w="9525">
            <a:noFill/>
            <a:miter lim="800000"/>
            <a:headEnd/>
            <a:tailEnd/>
          </a:ln>
        </p:spPr>
      </p:pic>
    </p:spTree>
    <p:extLst>
      <p:ext uri="{BB962C8B-B14F-4D97-AF65-F5344CB8AC3E}">
        <p14:creationId xmlns:p14="http://schemas.microsoft.com/office/powerpoint/2010/main" val="3512875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412776"/>
            <a:ext cx="8568952" cy="4536504"/>
          </a:xfrm>
        </p:spPr>
        <p:txBody>
          <a:bodyPr>
            <a:noAutofit/>
          </a:bodyPr>
          <a:lstStyle/>
          <a:p>
            <a:pPr marL="0" indent="0" algn="ctr">
              <a:buNone/>
            </a:pPr>
            <a:endParaRPr lang="en-US" sz="4400" b="1" i="1" dirty="0">
              <a:solidFill>
                <a:srgbClr val="003399"/>
              </a:solidFill>
            </a:endParaRPr>
          </a:p>
          <a:p>
            <a:pPr marL="0" indent="0" algn="ctr">
              <a:buNone/>
            </a:pPr>
            <a:r>
              <a:rPr lang="pl-PL" sz="4400" b="1" i="1" dirty="0">
                <a:solidFill>
                  <a:srgbClr val="003399"/>
                </a:solidFill>
              </a:rPr>
              <a:t>Ta współpraca jest jednym z najważniejszych czynników nowej strategii IDF</a:t>
            </a:r>
            <a:endParaRPr lang="en-US" sz="4400" b="1" i="1" dirty="0">
              <a:solidFill>
                <a:srgbClr val="003399"/>
              </a:solidFill>
            </a:endParaRPr>
          </a:p>
        </p:txBody>
      </p:sp>
      <p:sp>
        <p:nvSpPr>
          <p:cNvPr id="6" name="Title 1"/>
          <p:cNvSpPr txBox="1">
            <a:spLocks/>
          </p:cNvSpPr>
          <p:nvPr/>
        </p:nvSpPr>
        <p:spPr>
          <a:xfrm>
            <a:off x="1835696" y="260648"/>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435629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700808"/>
            <a:ext cx="8568952" cy="4536504"/>
          </a:xfrm>
        </p:spPr>
        <p:txBody>
          <a:bodyPr>
            <a:noAutofit/>
          </a:bodyPr>
          <a:lstStyle/>
          <a:p>
            <a:pPr marL="0" indent="0" algn="ctr">
              <a:buNone/>
            </a:pPr>
            <a:r>
              <a:rPr lang="pl-PL" sz="4400" b="1" i="1" dirty="0" smtClean="0">
                <a:solidFill>
                  <a:srgbClr val="003399"/>
                </a:solidFill>
              </a:rPr>
              <a:t>Lecz</a:t>
            </a:r>
            <a:r>
              <a:rPr lang="en-US" sz="4400" b="1" i="1" dirty="0" smtClean="0">
                <a:solidFill>
                  <a:srgbClr val="003399"/>
                </a:solidFill>
              </a:rPr>
              <a:t>! </a:t>
            </a:r>
          </a:p>
          <a:p>
            <a:pPr marL="0" indent="0" algn="ctr">
              <a:buNone/>
            </a:pPr>
            <a:endParaRPr lang="en-US" sz="4400" b="1" i="1" dirty="0">
              <a:solidFill>
                <a:srgbClr val="003399"/>
              </a:solidFill>
            </a:endParaRPr>
          </a:p>
          <a:p>
            <a:pPr marL="0" indent="0" algn="ctr">
              <a:buNone/>
            </a:pPr>
            <a:r>
              <a:rPr lang="pl-PL" sz="4400" b="1" i="1" dirty="0" smtClean="0">
                <a:solidFill>
                  <a:srgbClr val="003399"/>
                </a:solidFill>
              </a:rPr>
              <a:t>Ważnym jest aby uznać, że</a:t>
            </a:r>
            <a:endParaRPr lang="en-GB" sz="4400" b="1" i="1" dirty="0">
              <a:solidFill>
                <a:srgbClr val="003399"/>
              </a:solidFill>
            </a:endParaRPr>
          </a:p>
        </p:txBody>
      </p:sp>
      <p:sp>
        <p:nvSpPr>
          <p:cNvPr id="6" name="Title 1"/>
          <p:cNvSpPr txBox="1">
            <a:spLocks/>
          </p:cNvSpPr>
          <p:nvPr/>
        </p:nvSpPr>
        <p:spPr>
          <a:xfrm>
            <a:off x="1835696" y="260648"/>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53315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404" y="1700808"/>
            <a:ext cx="8154044" cy="4536504"/>
          </a:xfrm>
        </p:spPr>
        <p:txBody>
          <a:bodyPr>
            <a:noAutofit/>
          </a:bodyPr>
          <a:lstStyle/>
          <a:p>
            <a:endParaRPr lang="en-US" sz="2000" dirty="0" smtClean="0">
              <a:solidFill>
                <a:srgbClr val="003399"/>
              </a:solidFill>
            </a:endParaRPr>
          </a:p>
          <a:p>
            <a:r>
              <a:rPr lang="pl-PL" sz="2000" dirty="0" smtClean="0">
                <a:solidFill>
                  <a:srgbClr val="003399"/>
                </a:solidFill>
              </a:rPr>
              <a:t>Nowa Strategia</a:t>
            </a:r>
            <a:r>
              <a:rPr lang="en-US" sz="2000" dirty="0" smtClean="0">
                <a:solidFill>
                  <a:srgbClr val="003399"/>
                </a:solidFill>
              </a:rPr>
              <a:t> </a:t>
            </a:r>
            <a:r>
              <a:rPr lang="pl-PL" sz="2000" dirty="0" smtClean="0">
                <a:solidFill>
                  <a:srgbClr val="003399"/>
                </a:solidFill>
              </a:rPr>
              <a:t>nie zmieni zasadniczych zasad w oparciu o które działa IDF.</a:t>
            </a:r>
            <a:endParaRPr lang="en-US" sz="2000" dirty="0" smtClean="0">
              <a:solidFill>
                <a:srgbClr val="003399"/>
              </a:solidFill>
            </a:endParaRPr>
          </a:p>
          <a:p>
            <a:endParaRPr lang="en-US" sz="2000" dirty="0" smtClean="0">
              <a:solidFill>
                <a:srgbClr val="003399"/>
              </a:solidFill>
            </a:endParaRPr>
          </a:p>
          <a:p>
            <a:r>
              <a:rPr lang="pl-PL" sz="2000" dirty="0" smtClean="0">
                <a:solidFill>
                  <a:srgbClr val="003399"/>
                </a:solidFill>
              </a:rPr>
              <a:t>Walne Zgromadzenie, Rada, Komitety Narodowe i Stałe Komitety będą miały </a:t>
            </a:r>
            <a:r>
              <a:rPr lang="pl-PL" sz="2000" dirty="0" smtClean="0">
                <a:solidFill>
                  <a:srgbClr val="003399"/>
                </a:solidFill>
              </a:rPr>
              <a:t>te </a:t>
            </a:r>
            <a:r>
              <a:rPr lang="pl-PL" sz="2000" dirty="0" smtClean="0">
                <a:solidFill>
                  <a:srgbClr val="003399"/>
                </a:solidFill>
              </a:rPr>
              <a:t>same uprawnienia i będą działały w ten sam sposób jak do tej pory.</a:t>
            </a:r>
            <a:endParaRPr lang="en-US" sz="2000" dirty="0" smtClean="0">
              <a:solidFill>
                <a:srgbClr val="003399"/>
              </a:solidFill>
            </a:endParaRPr>
          </a:p>
          <a:p>
            <a:endParaRPr lang="en-US" sz="2000" dirty="0" smtClean="0">
              <a:solidFill>
                <a:srgbClr val="003399"/>
              </a:solidFill>
            </a:endParaRPr>
          </a:p>
          <a:p>
            <a:r>
              <a:rPr lang="pl-PL" sz="2000" dirty="0" smtClean="0">
                <a:solidFill>
                  <a:srgbClr val="003399"/>
                </a:solidFill>
              </a:rPr>
              <a:t>Komitety Narodowe I</a:t>
            </a:r>
            <a:r>
              <a:rPr lang="en-US" sz="2000" dirty="0" smtClean="0">
                <a:solidFill>
                  <a:srgbClr val="003399"/>
                </a:solidFill>
              </a:rPr>
              <a:t>DF</a:t>
            </a:r>
            <a:r>
              <a:rPr lang="pl-PL" sz="2000" dirty="0" smtClean="0">
                <a:solidFill>
                  <a:srgbClr val="003399"/>
                </a:solidFill>
              </a:rPr>
              <a:t> będą </a:t>
            </a:r>
            <a:r>
              <a:rPr lang="pl-PL" sz="2000" dirty="0" smtClean="0">
                <a:solidFill>
                  <a:srgbClr val="003399"/>
                </a:solidFill>
              </a:rPr>
              <a:t>zawsze </a:t>
            </a:r>
            <a:r>
              <a:rPr lang="pl-PL" sz="2000" dirty="0" smtClean="0">
                <a:solidFill>
                  <a:srgbClr val="003399"/>
                </a:solidFill>
              </a:rPr>
              <a:t>głosowały nad Programem Pracy i akceptowały zadania IDF, jak również jej stanowisko w różnych sprawach.</a:t>
            </a:r>
            <a:endParaRPr lang="en-US" sz="2000" dirty="0" smtClean="0">
              <a:solidFill>
                <a:srgbClr val="003399"/>
              </a:solidFill>
            </a:endParaRPr>
          </a:p>
        </p:txBody>
      </p:sp>
      <p:sp>
        <p:nvSpPr>
          <p:cNvPr id="6" name="Title 1"/>
          <p:cNvSpPr txBox="1">
            <a:spLocks/>
          </p:cNvSpPr>
          <p:nvPr/>
        </p:nvSpPr>
        <p:spPr>
          <a:xfrm>
            <a:off x="1691680" y="260648"/>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800" b="1" dirty="0" smtClean="0">
                <a:solidFill>
                  <a:srgbClr val="003399"/>
                </a:solidFill>
                <a:latin typeface="Arial" pitchFamily="34" charset="0"/>
                <a:ea typeface="+mj-ea"/>
                <a:cs typeface="Arial" pitchFamily="34" charset="0"/>
              </a:rPr>
              <a:t>IDF </a:t>
            </a:r>
            <a:r>
              <a:rPr lang="pl-PL" sz="2800" b="1" dirty="0" smtClean="0">
                <a:solidFill>
                  <a:srgbClr val="003399"/>
                </a:solidFill>
                <a:latin typeface="Arial" pitchFamily="34" charset="0"/>
                <a:ea typeface="+mj-ea"/>
                <a:cs typeface="Arial" pitchFamily="34" charset="0"/>
              </a:rPr>
              <a:t>nie zostanie zasadniczo zmieniona lecz zostanie wzmocniona przez nową strategię</a:t>
            </a:r>
            <a:r>
              <a:rPr lang="en-GB" sz="2800" b="1" dirty="0" smtClean="0">
                <a:solidFill>
                  <a:srgbClr val="003399"/>
                </a:solidFill>
                <a:latin typeface="Arial" pitchFamily="34" charset="0"/>
                <a:ea typeface="+mj-ea"/>
                <a:cs typeface="Arial" pitchFamily="34" charset="0"/>
              </a:rPr>
              <a:t>  </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59206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404" y="1700808"/>
            <a:ext cx="8298060" cy="4536504"/>
          </a:xfrm>
        </p:spPr>
        <p:txBody>
          <a:bodyPr>
            <a:noAutofit/>
          </a:bodyPr>
          <a:lstStyle/>
          <a:p>
            <a:endParaRPr lang="en-US" sz="2000" dirty="0" smtClean="0">
              <a:solidFill>
                <a:srgbClr val="003399"/>
              </a:solidFill>
            </a:endParaRPr>
          </a:p>
          <a:p>
            <a:r>
              <a:rPr lang="pl-PL" sz="2200" dirty="0" smtClean="0">
                <a:solidFill>
                  <a:srgbClr val="003399"/>
                </a:solidFill>
              </a:rPr>
              <a:t>Nowa Strategia jest budowana na historycznych mocnych stronach IDF.</a:t>
            </a:r>
            <a:endParaRPr lang="en-US" sz="2200" dirty="0" smtClean="0">
              <a:solidFill>
                <a:srgbClr val="003399"/>
              </a:solidFill>
            </a:endParaRPr>
          </a:p>
          <a:p>
            <a:endParaRPr lang="en-US" sz="2200" dirty="0" smtClean="0">
              <a:solidFill>
                <a:srgbClr val="003399"/>
              </a:solidFill>
            </a:endParaRPr>
          </a:p>
          <a:p>
            <a:r>
              <a:rPr lang="en-US" sz="2200" dirty="0" smtClean="0">
                <a:solidFill>
                  <a:srgbClr val="003399"/>
                </a:solidFill>
              </a:rPr>
              <a:t>IDF</a:t>
            </a:r>
            <a:r>
              <a:rPr lang="pl-PL" sz="2200" dirty="0" smtClean="0">
                <a:solidFill>
                  <a:srgbClr val="003399"/>
                </a:solidFill>
              </a:rPr>
              <a:t>poprzez Komitety Narodowe i Walne Zgromadzenie będzie ciągle koncentrować się na reprezentowaniu Globalnego Mleczarstwa oraz Całego Łańcucha Mleczarskiego.</a:t>
            </a:r>
            <a:r>
              <a:rPr lang="en-US" sz="2200" dirty="0" smtClean="0">
                <a:solidFill>
                  <a:srgbClr val="003399"/>
                </a:solidFill>
              </a:rPr>
              <a:t> </a:t>
            </a:r>
          </a:p>
          <a:p>
            <a:endParaRPr lang="en-US" sz="2200" dirty="0" smtClean="0">
              <a:solidFill>
                <a:srgbClr val="003399"/>
              </a:solidFill>
            </a:endParaRPr>
          </a:p>
          <a:p>
            <a:r>
              <a:rPr lang="pl-PL" sz="2200" dirty="0" smtClean="0">
                <a:solidFill>
                  <a:srgbClr val="003399"/>
                </a:solidFill>
              </a:rPr>
              <a:t>Nowa Strategia wzmocni IDF w obszarach w których ma problemy, takich jak dostępność ekspertów do realizacji ważnych zadań, brak funduszy ze strony członków na podejmowanie zadań w ramach IDF oraz presja na budżet operacyjny konieczny do zarządzania IDF przez Centralę IDF.</a:t>
            </a:r>
            <a:endParaRPr lang="en-US" sz="2200" dirty="0">
              <a:solidFill>
                <a:srgbClr val="003399"/>
              </a:solidFill>
            </a:endParaRPr>
          </a:p>
        </p:txBody>
      </p:sp>
      <p:sp>
        <p:nvSpPr>
          <p:cNvPr id="6" name="Title 1"/>
          <p:cNvSpPr txBox="1">
            <a:spLocks/>
          </p:cNvSpPr>
          <p:nvPr/>
        </p:nvSpPr>
        <p:spPr>
          <a:xfrm>
            <a:off x="1588368" y="260648"/>
            <a:ext cx="7160096" cy="1368152"/>
          </a:xfrm>
          <a:prstGeom prst="rect">
            <a:avLst/>
          </a:prstGeom>
        </p:spPr>
        <p:txBody>
          <a:bodyPr/>
          <a:lstStyle/>
          <a:p>
            <a:pPr lvl="0" eaLnBrk="0" hangingPunct="0">
              <a:defRPr/>
            </a:pPr>
            <a:r>
              <a:rPr lang="pl-PL" sz="2800" b="1" dirty="0">
                <a:solidFill>
                  <a:srgbClr val="003399"/>
                </a:solidFill>
                <a:latin typeface="Arial" pitchFamily="34" charset="0"/>
                <a:ea typeface="+mj-ea"/>
                <a:cs typeface="Arial" pitchFamily="34" charset="0"/>
              </a:rPr>
              <a:t>IDF nie zostanie zasadniczo zmieniona lecz zostanie wzmocniona przez nową strategię </a:t>
            </a:r>
            <a:r>
              <a:rPr lang="en-GB" sz="2800" i="1" dirty="0" smtClean="0">
                <a:solidFill>
                  <a:srgbClr val="003399"/>
                </a:solidFill>
                <a:latin typeface="Arial" pitchFamily="34" charset="0"/>
                <a:ea typeface="+mj-ea"/>
                <a:cs typeface="Arial" pitchFamily="34" charset="0"/>
              </a:rPr>
              <a:t>(cont.) </a:t>
            </a:r>
            <a:endParaRPr kumimoji="0" lang="en-GB" sz="2800" i="1"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02415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916832"/>
            <a:ext cx="8568952" cy="4536504"/>
          </a:xfrm>
        </p:spPr>
        <p:txBody>
          <a:bodyPr>
            <a:noAutofit/>
          </a:bodyPr>
          <a:lstStyle/>
          <a:p>
            <a:pPr marL="0" indent="0">
              <a:buNone/>
            </a:pPr>
            <a:r>
              <a:rPr lang="pl-PL" sz="2400" dirty="0">
                <a:solidFill>
                  <a:srgbClr val="003399"/>
                </a:solidFill>
              </a:rPr>
              <a:t>Poprzez nasz program prac i przy użyciu najlepszych dostępnych informacji </a:t>
            </a:r>
            <a:r>
              <a:rPr lang="pl-PL" sz="2400" dirty="0" smtClean="0">
                <a:solidFill>
                  <a:srgbClr val="003399"/>
                </a:solidFill>
              </a:rPr>
              <a:t>naukowych oraz informacji opartych na faktach stworzymy dla sektora mechanizm pozwalający na osiągnięcie globalnego </a:t>
            </a:r>
            <a:r>
              <a:rPr lang="pl-PL" sz="2400" dirty="0">
                <a:solidFill>
                  <a:srgbClr val="003399"/>
                </a:solidFill>
              </a:rPr>
              <a:t>konsensusu w sprawie faktów technicznych odnoszących się do tych ważnych kwestii.</a:t>
            </a:r>
          </a:p>
          <a:p>
            <a:pPr marL="0" indent="0">
              <a:buNone/>
            </a:pPr>
            <a:endParaRPr lang="pl-PL" sz="2400" dirty="0">
              <a:solidFill>
                <a:srgbClr val="003399"/>
              </a:solidFill>
            </a:endParaRPr>
          </a:p>
          <a:p>
            <a:pPr marL="0" indent="0">
              <a:buNone/>
            </a:pPr>
            <a:r>
              <a:rPr lang="pl-PL" sz="2400" dirty="0">
                <a:solidFill>
                  <a:srgbClr val="003399"/>
                </a:solidFill>
              </a:rPr>
              <a:t>Fakty te </a:t>
            </a:r>
            <a:r>
              <a:rPr lang="pl-PL" sz="2400" dirty="0" smtClean="0">
                <a:solidFill>
                  <a:srgbClr val="003399"/>
                </a:solidFill>
              </a:rPr>
              <a:t>będą</a:t>
            </a:r>
            <a:r>
              <a:rPr lang="pl-PL" sz="2400" dirty="0" smtClean="0">
                <a:solidFill>
                  <a:srgbClr val="003399"/>
                </a:solidFill>
              </a:rPr>
              <a:t> </a:t>
            </a:r>
            <a:r>
              <a:rPr lang="pl-PL" sz="2400" dirty="0">
                <a:solidFill>
                  <a:srgbClr val="003399"/>
                </a:solidFill>
              </a:rPr>
              <a:t>następnie dostępne dla naszych krajów członkowskich</a:t>
            </a:r>
            <a:r>
              <a:rPr lang="pl-PL" sz="2400" dirty="0" smtClean="0">
                <a:solidFill>
                  <a:srgbClr val="003399"/>
                </a:solidFill>
              </a:rPr>
              <a:t>, w celu tworzenia </a:t>
            </a:r>
            <a:r>
              <a:rPr lang="pl-PL" sz="2400" dirty="0">
                <a:solidFill>
                  <a:srgbClr val="003399"/>
                </a:solidFill>
              </a:rPr>
              <a:t>najlepszych praktyk, polityk i norm na poziomie krajowym i regionalnym oraz </a:t>
            </a:r>
            <a:r>
              <a:rPr lang="pl-PL" sz="2400" dirty="0" smtClean="0">
                <a:solidFill>
                  <a:srgbClr val="003399"/>
                </a:solidFill>
              </a:rPr>
              <a:t>na poziomie IDF</a:t>
            </a:r>
            <a:r>
              <a:rPr lang="pl-PL" sz="2400" dirty="0">
                <a:solidFill>
                  <a:srgbClr val="003399"/>
                </a:solidFill>
              </a:rPr>
              <a:t>, aby </a:t>
            </a:r>
            <a:r>
              <a:rPr lang="pl-PL" sz="2400" dirty="0" smtClean="0">
                <a:solidFill>
                  <a:srgbClr val="003399"/>
                </a:solidFill>
              </a:rPr>
              <a:t>korzystać z nich w naszej </a:t>
            </a:r>
            <a:r>
              <a:rPr lang="pl-PL" sz="2400" dirty="0">
                <a:solidFill>
                  <a:srgbClr val="003399"/>
                </a:solidFill>
              </a:rPr>
              <a:t>pracy </a:t>
            </a:r>
            <a:r>
              <a:rPr lang="pl-PL" sz="2400" dirty="0" smtClean="0">
                <a:solidFill>
                  <a:srgbClr val="003399"/>
                </a:solidFill>
              </a:rPr>
              <a:t>w ramach </a:t>
            </a:r>
            <a:r>
              <a:rPr lang="pl-PL" sz="2400" dirty="0">
                <a:solidFill>
                  <a:srgbClr val="003399"/>
                </a:solidFill>
              </a:rPr>
              <a:t>międzynarodowych organizacji </a:t>
            </a:r>
            <a:r>
              <a:rPr lang="pl-PL" sz="2400" dirty="0" smtClean="0">
                <a:solidFill>
                  <a:srgbClr val="003399"/>
                </a:solidFill>
              </a:rPr>
              <a:t>międzyrządowych, w globalnych ramach rozwoju </a:t>
            </a:r>
            <a:r>
              <a:rPr lang="pl-PL" sz="2400" dirty="0">
                <a:solidFill>
                  <a:srgbClr val="003399"/>
                </a:solidFill>
              </a:rPr>
              <a:t>polityki i </a:t>
            </a:r>
            <a:r>
              <a:rPr lang="pl-PL" sz="2400" dirty="0" smtClean="0">
                <a:solidFill>
                  <a:srgbClr val="003399"/>
                </a:solidFill>
              </a:rPr>
              <a:t>standardów.</a:t>
            </a:r>
            <a:endParaRPr lang="en-NZ" sz="2400" dirty="0">
              <a:solidFill>
                <a:srgbClr val="003399"/>
              </a:solidFill>
            </a:endParaRPr>
          </a:p>
        </p:txBody>
      </p:sp>
      <p:sp>
        <p:nvSpPr>
          <p:cNvPr id="6" name="Title 1"/>
          <p:cNvSpPr txBox="1">
            <a:spLocks/>
          </p:cNvSpPr>
          <p:nvPr/>
        </p:nvSpPr>
        <p:spPr>
          <a:xfrm>
            <a:off x="1619672" y="260648"/>
            <a:ext cx="6912768"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dirty="0" smtClean="0">
                <a:solidFill>
                  <a:srgbClr val="003399"/>
                </a:solidFill>
                <a:latin typeface="Arial" pitchFamily="34" charset="0"/>
                <a:ea typeface="+mj-ea"/>
                <a:cs typeface="Arial" pitchFamily="34" charset="0"/>
              </a:rPr>
              <a:t>Podstawowa rola i działania </a:t>
            </a:r>
            <a:r>
              <a:rPr lang="en-GB" sz="2800" b="1" dirty="0" smtClean="0">
                <a:solidFill>
                  <a:srgbClr val="003399"/>
                </a:solidFill>
                <a:latin typeface="Arial" pitchFamily="34" charset="0"/>
                <a:ea typeface="+mj-ea"/>
                <a:cs typeface="Arial" pitchFamily="34" charset="0"/>
              </a:rPr>
              <a:t>IDF </a:t>
            </a:r>
            <a:r>
              <a:rPr lang="pl-PL" sz="2800" b="1" dirty="0" smtClean="0">
                <a:solidFill>
                  <a:srgbClr val="003399"/>
                </a:solidFill>
                <a:latin typeface="Arial" pitchFamily="34" charset="0"/>
                <a:ea typeface="+mj-ea"/>
                <a:cs typeface="Arial" pitchFamily="34" charset="0"/>
              </a:rPr>
              <a:t>pozostaną takie same</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612159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1052736"/>
            <a:ext cx="8280920" cy="4536504"/>
          </a:xfrm>
        </p:spPr>
        <p:txBody>
          <a:bodyPr>
            <a:noAutofit/>
          </a:bodyPr>
          <a:lstStyle/>
          <a:p>
            <a:pPr marL="0" indent="0">
              <a:buNone/>
            </a:pPr>
            <a:endParaRPr lang="en-US" sz="2000" dirty="0" smtClean="0">
              <a:solidFill>
                <a:srgbClr val="003399"/>
              </a:solidFill>
            </a:endParaRPr>
          </a:p>
          <a:p>
            <a:r>
              <a:rPr lang="pl-PL" sz="2200" dirty="0">
                <a:solidFill>
                  <a:srgbClr val="003399"/>
                </a:solidFill>
              </a:rPr>
              <a:t>IDF nadal będzie mieć własną strategię i priorytety, ale tam, gdzie istnieje możliwość współpracy z innymi </a:t>
            </a:r>
            <a:r>
              <a:rPr lang="pl-PL" sz="2200" dirty="0" smtClean="0">
                <a:solidFill>
                  <a:srgbClr val="003399"/>
                </a:solidFill>
              </a:rPr>
              <a:t>organizacjami o </a:t>
            </a:r>
            <a:r>
              <a:rPr lang="pl-PL" sz="2200" dirty="0">
                <a:solidFill>
                  <a:srgbClr val="003399"/>
                </a:solidFill>
              </a:rPr>
              <a:t>podobnych priorytetach </a:t>
            </a:r>
            <a:r>
              <a:rPr lang="pl-PL" sz="2200" dirty="0" smtClean="0">
                <a:solidFill>
                  <a:srgbClr val="003399"/>
                </a:solidFill>
              </a:rPr>
              <a:t>taka współpraca będzie podejmowana. W rzeczywistości </a:t>
            </a:r>
            <a:r>
              <a:rPr lang="pl-PL" sz="2200" dirty="0">
                <a:solidFill>
                  <a:srgbClr val="003399"/>
                </a:solidFill>
              </a:rPr>
              <a:t>to był model </a:t>
            </a:r>
            <a:r>
              <a:rPr lang="pl-PL" sz="2200" dirty="0" smtClean="0">
                <a:solidFill>
                  <a:srgbClr val="003399"/>
                </a:solidFill>
              </a:rPr>
              <a:t>IDF, który IDF realizowała </a:t>
            </a:r>
            <a:r>
              <a:rPr lang="pl-PL" sz="2200" dirty="0">
                <a:solidFill>
                  <a:srgbClr val="003399"/>
                </a:solidFill>
              </a:rPr>
              <a:t>przez wiele lat.</a:t>
            </a:r>
          </a:p>
          <a:p>
            <a:endParaRPr lang="pl-PL" sz="2200" dirty="0">
              <a:solidFill>
                <a:srgbClr val="003399"/>
              </a:solidFill>
            </a:endParaRPr>
          </a:p>
          <a:p>
            <a:r>
              <a:rPr lang="pl-PL" sz="2200" dirty="0">
                <a:solidFill>
                  <a:srgbClr val="003399"/>
                </a:solidFill>
              </a:rPr>
              <a:t>W pracy z </a:t>
            </a:r>
            <a:r>
              <a:rPr lang="pl-PL" sz="2200" dirty="0" smtClean="0">
                <a:solidFill>
                  <a:srgbClr val="003399"/>
                </a:solidFill>
              </a:rPr>
              <a:t>innymi </a:t>
            </a:r>
            <a:r>
              <a:rPr lang="pl-PL" sz="2200" dirty="0" smtClean="0">
                <a:solidFill>
                  <a:srgbClr val="003399"/>
                </a:solidFill>
              </a:rPr>
              <a:t>organizacjami; </a:t>
            </a:r>
            <a:r>
              <a:rPr lang="pl-PL" sz="2200" dirty="0">
                <a:solidFill>
                  <a:srgbClr val="003399"/>
                </a:solidFill>
              </a:rPr>
              <a:t>IDF zachowa swoją </a:t>
            </a:r>
            <a:r>
              <a:rPr lang="pl-PL" sz="2200" dirty="0" smtClean="0">
                <a:solidFill>
                  <a:srgbClr val="003399"/>
                </a:solidFill>
              </a:rPr>
              <a:t>niezależność we współpracy z innymi organizacjami pozarządowymi </a:t>
            </a:r>
            <a:r>
              <a:rPr lang="pl-PL" sz="2200" dirty="0">
                <a:solidFill>
                  <a:srgbClr val="003399"/>
                </a:solidFill>
              </a:rPr>
              <a:t>(</a:t>
            </a:r>
            <a:r>
              <a:rPr lang="pl-PL" sz="2200" dirty="0" smtClean="0">
                <a:solidFill>
                  <a:srgbClr val="003399"/>
                </a:solidFill>
              </a:rPr>
              <a:t>np. GDP, ISO, </a:t>
            </a:r>
            <a:r>
              <a:rPr lang="pl-PL" sz="2200" dirty="0">
                <a:solidFill>
                  <a:srgbClr val="003399"/>
                </a:solidFill>
              </a:rPr>
              <a:t>itd</a:t>
            </a:r>
            <a:r>
              <a:rPr lang="pl-PL" sz="2200" dirty="0" smtClean="0">
                <a:solidFill>
                  <a:srgbClr val="003399"/>
                </a:solidFill>
              </a:rPr>
              <a:t>.), a we współpracy z organizacjami międzyrządowymi </a:t>
            </a:r>
            <a:r>
              <a:rPr lang="pl-PL" sz="2200" dirty="0">
                <a:solidFill>
                  <a:srgbClr val="003399"/>
                </a:solidFill>
              </a:rPr>
              <a:t>(</a:t>
            </a:r>
            <a:r>
              <a:rPr lang="pl-PL" sz="2200" dirty="0" smtClean="0">
                <a:solidFill>
                  <a:srgbClr val="003399"/>
                </a:solidFill>
              </a:rPr>
              <a:t>np.. </a:t>
            </a:r>
            <a:r>
              <a:rPr lang="pl-PL" sz="2200" dirty="0" err="1">
                <a:solidFill>
                  <a:srgbClr val="003399"/>
                </a:solidFill>
              </a:rPr>
              <a:t>Codex</a:t>
            </a:r>
            <a:r>
              <a:rPr lang="pl-PL" sz="2200" dirty="0">
                <a:solidFill>
                  <a:srgbClr val="003399"/>
                </a:solidFill>
              </a:rPr>
              <a:t>, FAO </a:t>
            </a:r>
            <a:r>
              <a:rPr lang="pl-PL" sz="2200" dirty="0" smtClean="0">
                <a:solidFill>
                  <a:srgbClr val="003399"/>
                </a:solidFill>
              </a:rPr>
              <a:t>itp..) </a:t>
            </a:r>
            <a:r>
              <a:rPr lang="pl-PL" sz="2200" dirty="0">
                <a:solidFill>
                  <a:srgbClr val="003399"/>
                </a:solidFill>
              </a:rPr>
              <a:t>IDF </a:t>
            </a:r>
            <a:r>
              <a:rPr lang="pl-PL" sz="2200" dirty="0" smtClean="0">
                <a:solidFill>
                  <a:srgbClr val="003399"/>
                </a:solidFill>
              </a:rPr>
              <a:t>będzie się starała mieć wpływ na ich działania</a:t>
            </a:r>
            <a:r>
              <a:rPr lang="pl-PL" sz="2200" dirty="0" smtClean="0">
                <a:solidFill>
                  <a:srgbClr val="003399"/>
                </a:solidFill>
              </a:rPr>
              <a:t>.</a:t>
            </a:r>
            <a:endParaRPr lang="pl-PL" sz="2200" dirty="0">
              <a:solidFill>
                <a:srgbClr val="003399"/>
              </a:solidFill>
            </a:endParaRPr>
          </a:p>
          <a:p>
            <a:r>
              <a:rPr lang="pl-PL" b="1" dirty="0">
                <a:solidFill>
                  <a:srgbClr val="FF0000"/>
                </a:solidFill>
              </a:rPr>
              <a:t>IDF </a:t>
            </a:r>
            <a:r>
              <a:rPr lang="pl-PL" b="1" dirty="0" smtClean="0">
                <a:solidFill>
                  <a:srgbClr val="FF0000"/>
                </a:solidFill>
              </a:rPr>
              <a:t>podejmie działania jako stanowisko IDF tylko wtedy gdy zostaną one  zaakceptowane w standardowej procedurze zatwierdzania </a:t>
            </a:r>
            <a:r>
              <a:rPr lang="pl-PL" b="1" dirty="0">
                <a:solidFill>
                  <a:srgbClr val="FF0000"/>
                </a:solidFill>
              </a:rPr>
              <a:t>przez członków IDF</a:t>
            </a:r>
            <a:r>
              <a:rPr lang="pl-PL" b="1" dirty="0" smtClean="0">
                <a:solidFill>
                  <a:srgbClr val="FF0000"/>
                </a:solidFill>
              </a:rPr>
              <a:t>.</a:t>
            </a:r>
            <a:endParaRPr lang="en-US" b="1" dirty="0" smtClean="0">
              <a:solidFill>
                <a:srgbClr val="FF0000"/>
              </a:solidFill>
            </a:endParaRPr>
          </a:p>
        </p:txBody>
      </p:sp>
      <p:sp>
        <p:nvSpPr>
          <p:cNvPr id="6" name="Title 1"/>
          <p:cNvSpPr txBox="1">
            <a:spLocks/>
          </p:cNvSpPr>
          <p:nvPr/>
        </p:nvSpPr>
        <p:spPr>
          <a:xfrm>
            <a:off x="1619672" y="260648"/>
            <a:ext cx="7344816" cy="936104"/>
          </a:xfrm>
          <a:prstGeom prst="rect">
            <a:avLst/>
          </a:prstGeom>
        </p:spPr>
        <p:txBody>
          <a:bodyPr/>
          <a:lstStyle/>
          <a:p>
            <a:pPr lvl="0" eaLnBrk="0" hangingPunct="0">
              <a:defRPr/>
            </a:pPr>
            <a:r>
              <a:rPr lang="pl-PL" sz="2800" b="1" dirty="0">
                <a:solidFill>
                  <a:srgbClr val="003399"/>
                </a:solidFill>
                <a:latin typeface="Arial" pitchFamily="34" charset="0"/>
                <a:ea typeface="+mj-ea"/>
                <a:cs typeface="Arial" pitchFamily="34" charset="0"/>
              </a:rPr>
              <a:t>IDF pozostanie </a:t>
            </a:r>
            <a:r>
              <a:rPr lang="pl-PL" sz="2800" b="1" dirty="0" smtClean="0">
                <a:solidFill>
                  <a:srgbClr val="003399"/>
                </a:solidFill>
                <a:latin typeface="Arial" pitchFamily="34" charset="0"/>
                <a:ea typeface="+mj-ea"/>
                <a:cs typeface="Arial" pitchFamily="34" charset="0"/>
              </a:rPr>
              <a:t>niezależną, szanowaną i wiarygodną na całym świecie  organizacją</a:t>
            </a:r>
          </a:p>
        </p:txBody>
      </p:sp>
    </p:spTree>
    <p:extLst>
      <p:ext uri="{BB962C8B-B14F-4D97-AF65-F5344CB8AC3E}">
        <p14:creationId xmlns:p14="http://schemas.microsoft.com/office/powerpoint/2010/main" val="3751724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260648"/>
            <a:ext cx="8352928" cy="1152128"/>
          </a:xfrm>
          <a:noFill/>
          <a:ln w="9525">
            <a:noFill/>
            <a:miter lim="800000"/>
            <a:headEnd/>
            <a:tailEnd/>
          </a:ln>
        </p:spPr>
        <p:txBody>
          <a:bodyPr vert="horz" wrap="square" lIns="91440" tIns="45720" rIns="91440" bIns="45720" numCol="1" anchor="ctr" anchorCtr="0" compatLnSpc="1">
            <a:prstTxWarp prst="textNoShape">
              <a:avLst/>
            </a:prstTxWarp>
          </a:bodyPr>
          <a:lstStyle/>
          <a:p>
            <a:r>
              <a:rPr lang="pl-PL"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rola</a:t>
            </a:r>
            <a:endParaRPr lang="nb-NO" b="1" dirty="0">
              <a:solidFill>
                <a:schemeClr val="tx2"/>
              </a:solidFill>
              <a:latin typeface="Arial" pitchFamily="34" charset="0"/>
              <a:cs typeface="Arial" pitchFamily="34" charset="0"/>
            </a:endParaRPr>
          </a:p>
        </p:txBody>
      </p:sp>
      <p:sp>
        <p:nvSpPr>
          <p:cNvPr id="7" name="Rektangel 6"/>
          <p:cNvSpPr/>
          <p:nvPr/>
        </p:nvSpPr>
        <p:spPr>
          <a:xfrm>
            <a:off x="3563888" y="2285414"/>
            <a:ext cx="5328592" cy="1938992"/>
          </a:xfrm>
          <a:prstGeom prst="rect">
            <a:avLst/>
          </a:prstGeom>
        </p:spPr>
        <p:txBody>
          <a:bodyPr wrap="square">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lang="pl-PL" sz="2400" kern="0" dirty="0" smtClean="0">
                <a:solidFill>
                  <a:schemeClr val="tx2"/>
                </a:solidFill>
                <a:latin typeface="Calibri"/>
              </a:rPr>
              <a:t>Zapewnić naukową ekspertyzę i </a:t>
            </a:r>
            <a:r>
              <a:rPr lang="pl-PL" sz="2400" kern="0" dirty="0" smtClean="0">
                <a:solidFill>
                  <a:schemeClr val="tx2"/>
                </a:solidFill>
                <a:latin typeface="Calibri"/>
              </a:rPr>
              <a:t>wypracowanie konsensusu </a:t>
            </a:r>
            <a:r>
              <a:rPr lang="pl-PL" sz="2400" kern="0" dirty="0" smtClean="0">
                <a:solidFill>
                  <a:schemeClr val="tx2"/>
                </a:solidFill>
                <a:latin typeface="Calibri"/>
              </a:rPr>
              <a:t>dla światowego sektora mleczarskiego oraz być głosem światowego mleczarstwa wobec organizacji międzyrządowych</a:t>
            </a:r>
            <a:endParaRPr lang="en-US" sz="2400" kern="0" dirty="0">
              <a:solidFill>
                <a:schemeClr val="tx2"/>
              </a:solidFill>
              <a:latin typeface="Calibri"/>
            </a:endParaRPr>
          </a:p>
        </p:txBody>
      </p:sp>
      <p:pic>
        <p:nvPicPr>
          <p:cNvPr id="8" name="Picture 14" descr="Globe : Earth globe icon, vector illustration">
            <a:hlinkClick r:id="rId2"/>
          </p:cNvPr>
          <p:cNvPicPr>
            <a:picLocks noGrp="1" noChangeAspect="1" noChangeArrowheads="1"/>
          </p:cNvPicPr>
          <p:nvPr>
            <p:ph idx="1"/>
          </p:nvPr>
        </p:nvPicPr>
        <p:blipFill>
          <a:blip r:embed="rId3" cstate="print"/>
          <a:srcRect/>
          <a:stretch>
            <a:fillRect/>
          </a:stretch>
        </p:blipFill>
        <p:spPr bwMode="auto">
          <a:xfrm>
            <a:off x="827584" y="1988840"/>
            <a:ext cx="2443629" cy="2443629"/>
          </a:xfrm>
          <a:prstGeom prst="rect">
            <a:avLst/>
          </a:prstGeom>
          <a:noFill/>
        </p:spPr>
      </p:pic>
    </p:spTree>
    <p:extLst>
      <p:ext uri="{BB962C8B-B14F-4D97-AF65-F5344CB8AC3E}">
        <p14:creationId xmlns:p14="http://schemas.microsoft.com/office/powerpoint/2010/main" val="2681268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484784"/>
            <a:ext cx="8568952" cy="4536504"/>
          </a:xfrm>
        </p:spPr>
        <p:txBody>
          <a:bodyPr>
            <a:noAutofit/>
          </a:bodyPr>
          <a:lstStyle/>
          <a:p>
            <a:r>
              <a:rPr lang="en-US" sz="2200" dirty="0" smtClean="0">
                <a:solidFill>
                  <a:srgbClr val="003399"/>
                </a:solidFill>
              </a:rPr>
              <a:t>GDP </a:t>
            </a:r>
            <a:r>
              <a:rPr lang="pl-PL" sz="2200" dirty="0" smtClean="0">
                <a:solidFill>
                  <a:srgbClr val="003399"/>
                </a:solidFill>
              </a:rPr>
              <a:t>stworzy własną strategię i wybierze priorytety.</a:t>
            </a:r>
          </a:p>
          <a:p>
            <a:endParaRPr lang="en-US" sz="2200" dirty="0" smtClean="0">
              <a:solidFill>
                <a:srgbClr val="003399"/>
              </a:solidFill>
            </a:endParaRPr>
          </a:p>
          <a:p>
            <a:r>
              <a:rPr lang="pl-PL" sz="2200" dirty="0" smtClean="0">
                <a:solidFill>
                  <a:srgbClr val="003399"/>
                </a:solidFill>
              </a:rPr>
              <a:t>GDP </a:t>
            </a:r>
            <a:r>
              <a:rPr lang="pl-PL" sz="2200" dirty="0">
                <a:solidFill>
                  <a:srgbClr val="003399"/>
                </a:solidFill>
              </a:rPr>
              <a:t>ma wiele </a:t>
            </a:r>
            <a:r>
              <a:rPr lang="pl-PL" sz="2200" dirty="0" smtClean="0">
                <a:solidFill>
                  <a:srgbClr val="003399"/>
                </a:solidFill>
              </a:rPr>
              <a:t>podobnych </a:t>
            </a:r>
            <a:r>
              <a:rPr lang="pl-PL" sz="2200" dirty="0" smtClean="0">
                <a:solidFill>
                  <a:srgbClr val="003399"/>
                </a:solidFill>
              </a:rPr>
              <a:t>priorytetów, tak </a:t>
            </a:r>
            <a:r>
              <a:rPr lang="pl-PL" sz="2200" dirty="0" smtClean="0">
                <a:solidFill>
                  <a:srgbClr val="003399"/>
                </a:solidFill>
              </a:rPr>
              <a:t>jak </a:t>
            </a:r>
            <a:r>
              <a:rPr lang="pl-PL" sz="2200" dirty="0">
                <a:solidFill>
                  <a:srgbClr val="003399"/>
                </a:solidFill>
              </a:rPr>
              <a:t>IDF </a:t>
            </a:r>
            <a:r>
              <a:rPr lang="pl-PL" sz="2200" dirty="0" smtClean="0">
                <a:solidFill>
                  <a:srgbClr val="003399"/>
                </a:solidFill>
              </a:rPr>
              <a:t>ale </a:t>
            </a:r>
            <a:r>
              <a:rPr lang="pl-PL" sz="2200" dirty="0">
                <a:solidFill>
                  <a:srgbClr val="003399"/>
                </a:solidFill>
              </a:rPr>
              <a:t>przez </a:t>
            </a:r>
            <a:r>
              <a:rPr lang="pl-PL" sz="2200" dirty="0" smtClean="0">
                <a:solidFill>
                  <a:srgbClr val="003399"/>
                </a:solidFill>
              </a:rPr>
              <a:t>członkostwo w niej </a:t>
            </a:r>
            <a:r>
              <a:rPr lang="pl-PL" sz="2200" dirty="0" smtClean="0">
                <a:solidFill>
                  <a:srgbClr val="003399"/>
                </a:solidFill>
              </a:rPr>
              <a:t>wielu </a:t>
            </a:r>
            <a:r>
              <a:rPr lang="pl-PL" sz="2200" dirty="0">
                <a:solidFill>
                  <a:srgbClr val="003399"/>
                </a:solidFill>
              </a:rPr>
              <a:t>komercyjnych firm mleczarskich ma zdolność do pozyskania znacznych środków na </a:t>
            </a:r>
            <a:r>
              <a:rPr lang="pl-PL" sz="2200" dirty="0" smtClean="0">
                <a:solidFill>
                  <a:srgbClr val="003399"/>
                </a:solidFill>
              </a:rPr>
              <a:t>realizację priorytetów.</a:t>
            </a:r>
            <a:endParaRPr lang="pl-PL" sz="2200" dirty="0">
              <a:solidFill>
                <a:srgbClr val="003399"/>
              </a:solidFill>
            </a:endParaRPr>
          </a:p>
          <a:p>
            <a:endParaRPr lang="pl-PL" sz="2200" dirty="0">
              <a:solidFill>
                <a:srgbClr val="003399"/>
              </a:solidFill>
            </a:endParaRPr>
          </a:p>
          <a:p>
            <a:r>
              <a:rPr lang="pl-PL" sz="2200" dirty="0">
                <a:solidFill>
                  <a:srgbClr val="003399"/>
                </a:solidFill>
              </a:rPr>
              <a:t>IDF i </a:t>
            </a:r>
            <a:r>
              <a:rPr lang="pl-PL" sz="2200" dirty="0" smtClean="0">
                <a:solidFill>
                  <a:srgbClr val="003399"/>
                </a:solidFill>
              </a:rPr>
              <a:t>GDP </a:t>
            </a:r>
            <a:r>
              <a:rPr lang="pl-PL" sz="2200" dirty="0">
                <a:solidFill>
                  <a:srgbClr val="003399"/>
                </a:solidFill>
              </a:rPr>
              <a:t>w ten sposób mają możliwość </a:t>
            </a:r>
            <a:r>
              <a:rPr lang="pl-PL" sz="2200" dirty="0" smtClean="0">
                <a:solidFill>
                  <a:srgbClr val="003399"/>
                </a:solidFill>
              </a:rPr>
              <a:t>wzajemnego dopasowania </a:t>
            </a:r>
            <a:r>
              <a:rPr lang="pl-PL" sz="2200" dirty="0">
                <a:solidFill>
                  <a:srgbClr val="003399"/>
                </a:solidFill>
              </a:rPr>
              <a:t>niektórych priorytetów i </a:t>
            </a:r>
            <a:r>
              <a:rPr lang="pl-PL" sz="2200" dirty="0" smtClean="0">
                <a:solidFill>
                  <a:srgbClr val="003399"/>
                </a:solidFill>
              </a:rPr>
              <a:t>jasnego określenia, </a:t>
            </a:r>
            <a:r>
              <a:rPr lang="pl-PL" sz="2200" dirty="0" smtClean="0">
                <a:solidFill>
                  <a:srgbClr val="003399"/>
                </a:solidFill>
              </a:rPr>
              <a:t>jaką rolę każda </a:t>
            </a:r>
            <a:r>
              <a:rPr lang="pl-PL" sz="2200" dirty="0">
                <a:solidFill>
                  <a:srgbClr val="003399"/>
                </a:solidFill>
              </a:rPr>
              <a:t>organizacja może odgrywać </a:t>
            </a:r>
            <a:r>
              <a:rPr lang="pl-PL" sz="2200" dirty="0" smtClean="0">
                <a:solidFill>
                  <a:srgbClr val="003399"/>
                </a:solidFill>
              </a:rPr>
              <a:t>we wspieraniu sektora w realizacji działań w </a:t>
            </a:r>
            <a:r>
              <a:rPr lang="pl-PL" sz="2200" dirty="0">
                <a:solidFill>
                  <a:srgbClr val="003399"/>
                </a:solidFill>
              </a:rPr>
              <a:t>obszarach priorytetowych.</a:t>
            </a:r>
          </a:p>
          <a:p>
            <a:endParaRPr lang="pl-PL" sz="2200" dirty="0">
              <a:solidFill>
                <a:srgbClr val="003399"/>
              </a:solidFill>
            </a:endParaRPr>
          </a:p>
          <a:p>
            <a:r>
              <a:rPr lang="pl-PL" sz="2200" dirty="0" smtClean="0">
                <a:solidFill>
                  <a:srgbClr val="003399"/>
                </a:solidFill>
              </a:rPr>
              <a:t>GDP zgodziła </a:t>
            </a:r>
            <a:r>
              <a:rPr lang="pl-PL" sz="2200" dirty="0">
                <a:solidFill>
                  <a:srgbClr val="003399"/>
                </a:solidFill>
              </a:rPr>
              <a:t>się na </a:t>
            </a:r>
            <a:r>
              <a:rPr lang="pl-PL" sz="2200" dirty="0" smtClean="0">
                <a:solidFill>
                  <a:srgbClr val="003399"/>
                </a:solidFill>
              </a:rPr>
              <a:t>ustanowienie znaczącego </a:t>
            </a:r>
            <a:r>
              <a:rPr lang="pl-PL" sz="2200" dirty="0">
                <a:solidFill>
                  <a:srgbClr val="003399"/>
                </a:solidFill>
              </a:rPr>
              <a:t>funduszu </a:t>
            </a:r>
            <a:r>
              <a:rPr lang="pl-PL" sz="2200" dirty="0" smtClean="0">
                <a:solidFill>
                  <a:srgbClr val="003399"/>
                </a:solidFill>
              </a:rPr>
              <a:t>sektorowego w celu zapewnienia, że prace w obszarach priorytetowych </a:t>
            </a:r>
            <a:r>
              <a:rPr lang="pl-PL" sz="2200" dirty="0" smtClean="0">
                <a:solidFill>
                  <a:srgbClr val="003399"/>
                </a:solidFill>
              </a:rPr>
              <a:t>będą </a:t>
            </a:r>
            <a:r>
              <a:rPr lang="pl-PL" sz="2200" dirty="0" smtClean="0">
                <a:solidFill>
                  <a:srgbClr val="003399"/>
                </a:solidFill>
              </a:rPr>
              <a:t>odpowiednio finansowane dla </a:t>
            </a:r>
            <a:r>
              <a:rPr lang="pl-PL" sz="2200" dirty="0">
                <a:solidFill>
                  <a:srgbClr val="003399"/>
                </a:solidFill>
              </a:rPr>
              <a:t>pomyślnego </a:t>
            </a:r>
            <a:r>
              <a:rPr lang="pl-PL" sz="2200" dirty="0" smtClean="0">
                <a:solidFill>
                  <a:srgbClr val="003399"/>
                </a:solidFill>
              </a:rPr>
              <a:t>ich zakończenia.</a:t>
            </a:r>
            <a:endParaRPr lang="en-US" sz="2200" dirty="0" smtClean="0">
              <a:solidFill>
                <a:srgbClr val="003399"/>
              </a:solidFill>
            </a:endParaRPr>
          </a:p>
        </p:txBody>
      </p:sp>
      <p:sp>
        <p:nvSpPr>
          <p:cNvPr id="6" name="Title 1"/>
          <p:cNvSpPr txBox="1">
            <a:spLocks/>
          </p:cNvSpPr>
          <p:nvPr/>
        </p:nvSpPr>
        <p:spPr>
          <a:xfrm>
            <a:off x="1619672" y="332656"/>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pl-PL" sz="2800" b="1" dirty="0" smtClean="0">
                <a:solidFill>
                  <a:srgbClr val="003399"/>
                </a:solidFill>
                <a:latin typeface="Arial" pitchFamily="34" charset="0"/>
                <a:ea typeface="+mj-ea"/>
                <a:cs typeface="Arial" pitchFamily="34" charset="0"/>
              </a:rPr>
              <a:t>Współpraca z Globalną Platformą Mleczarską (GDP)</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854355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404" y="1484784"/>
            <a:ext cx="8154044" cy="4536504"/>
          </a:xfrm>
        </p:spPr>
        <p:txBody>
          <a:bodyPr>
            <a:noAutofit/>
          </a:bodyPr>
          <a:lstStyle/>
          <a:p>
            <a:pPr>
              <a:spcBef>
                <a:spcPts val="1200"/>
              </a:spcBef>
            </a:pPr>
            <a:r>
              <a:rPr lang="pl-PL" sz="2000" dirty="0" smtClean="0">
                <a:solidFill>
                  <a:srgbClr val="003399"/>
                </a:solidFill>
              </a:rPr>
              <a:t>GDP </a:t>
            </a:r>
            <a:r>
              <a:rPr lang="pl-PL" sz="2000" dirty="0">
                <a:solidFill>
                  <a:srgbClr val="003399"/>
                </a:solidFill>
              </a:rPr>
              <a:t>i IDF </a:t>
            </a:r>
            <a:r>
              <a:rPr lang="pl-PL" sz="2000" dirty="0" smtClean="0">
                <a:solidFill>
                  <a:srgbClr val="003399"/>
                </a:solidFill>
              </a:rPr>
              <a:t>będą otwarcie </a:t>
            </a:r>
            <a:r>
              <a:rPr lang="pl-PL" sz="2000" dirty="0">
                <a:solidFill>
                  <a:srgbClr val="003399"/>
                </a:solidFill>
              </a:rPr>
              <a:t>dzielić się informacjami na temat swoich strategii i priorytetów, aby umożliwić </a:t>
            </a:r>
            <a:r>
              <a:rPr lang="pl-PL" sz="2000" dirty="0" smtClean="0">
                <a:solidFill>
                  <a:srgbClr val="003399"/>
                </a:solidFill>
              </a:rPr>
              <a:t>ich dostosowanie do siebie, </a:t>
            </a:r>
            <a:r>
              <a:rPr lang="pl-PL" sz="2000" dirty="0" smtClean="0">
                <a:solidFill>
                  <a:srgbClr val="003399"/>
                </a:solidFill>
              </a:rPr>
              <a:t>tam gdzie </a:t>
            </a:r>
            <a:r>
              <a:rPr lang="pl-PL" sz="2000" dirty="0" smtClean="0">
                <a:solidFill>
                  <a:srgbClr val="003399"/>
                </a:solidFill>
              </a:rPr>
              <a:t>jest to uzasadnione.</a:t>
            </a:r>
          </a:p>
          <a:p>
            <a:pPr>
              <a:spcBef>
                <a:spcPts val="1200"/>
              </a:spcBef>
            </a:pPr>
            <a:r>
              <a:rPr lang="pl-PL" sz="2000" dirty="0" smtClean="0">
                <a:solidFill>
                  <a:srgbClr val="003399"/>
                </a:solidFill>
              </a:rPr>
              <a:t>Dyrektor Generalny IDF i Dyrektor Wykonawczy GDP będą się kontaktować i spotykać regularnie w celu zwiększenia wymiany informacji i dostosowanie wspólnych priorytetów.</a:t>
            </a:r>
          </a:p>
          <a:p>
            <a:pPr>
              <a:spcBef>
                <a:spcPts val="1200"/>
              </a:spcBef>
            </a:pPr>
            <a:r>
              <a:rPr lang="pl-PL" sz="2000" dirty="0" smtClean="0">
                <a:solidFill>
                  <a:srgbClr val="003399"/>
                </a:solidFill>
              </a:rPr>
              <a:t>Strategia </a:t>
            </a:r>
            <a:r>
              <a:rPr lang="pl-PL" sz="2000" dirty="0">
                <a:solidFill>
                  <a:srgbClr val="003399"/>
                </a:solidFill>
              </a:rPr>
              <a:t>rozwoju i </a:t>
            </a:r>
            <a:r>
              <a:rPr lang="pl-PL" sz="2000" dirty="0" smtClean="0">
                <a:solidFill>
                  <a:srgbClr val="003399"/>
                </a:solidFill>
              </a:rPr>
              <a:t>uzgadnianie priorytetów będą wzmocnione </a:t>
            </a:r>
            <a:r>
              <a:rPr lang="pl-PL" sz="2000" dirty="0">
                <a:solidFill>
                  <a:srgbClr val="003399"/>
                </a:solidFill>
              </a:rPr>
              <a:t>przez </a:t>
            </a:r>
            <a:r>
              <a:rPr lang="pl-PL" sz="2000" dirty="0" smtClean="0">
                <a:solidFill>
                  <a:srgbClr val="003399"/>
                </a:solidFill>
              </a:rPr>
              <a:t>przywództwo, jako </a:t>
            </a:r>
            <a:r>
              <a:rPr lang="pl-PL" sz="2000" dirty="0">
                <a:solidFill>
                  <a:srgbClr val="003399"/>
                </a:solidFill>
              </a:rPr>
              <a:t>światowych liderów sektora mleczarskiego.</a:t>
            </a:r>
          </a:p>
          <a:p>
            <a:pPr>
              <a:spcBef>
                <a:spcPts val="1200"/>
              </a:spcBef>
            </a:pPr>
            <a:r>
              <a:rPr lang="pl-PL" sz="2000" dirty="0" smtClean="0">
                <a:solidFill>
                  <a:srgbClr val="003399"/>
                </a:solidFill>
              </a:rPr>
              <a:t>Dyrektor Generalny IDF </a:t>
            </a:r>
            <a:r>
              <a:rPr lang="pl-PL" sz="2000" dirty="0">
                <a:solidFill>
                  <a:srgbClr val="003399"/>
                </a:solidFill>
              </a:rPr>
              <a:t>dołączy do </a:t>
            </a:r>
            <a:r>
              <a:rPr lang="pl-PL" sz="2000" dirty="0" smtClean="0">
                <a:solidFill>
                  <a:srgbClr val="003399"/>
                </a:solidFill>
              </a:rPr>
              <a:t>Prezydenta IDF w Komitecie Operacyjnym GDP, organie GDP, </a:t>
            </a:r>
            <a:r>
              <a:rPr lang="pl-PL" sz="2000" dirty="0">
                <a:solidFill>
                  <a:srgbClr val="003399"/>
                </a:solidFill>
              </a:rPr>
              <a:t>które zarządza funduszem </a:t>
            </a:r>
            <a:r>
              <a:rPr lang="pl-PL" sz="2000" dirty="0" smtClean="0">
                <a:solidFill>
                  <a:srgbClr val="003399"/>
                </a:solidFill>
              </a:rPr>
              <a:t>sektorowym, w celu zwiększenia wzajemnego powiązania </a:t>
            </a:r>
            <a:r>
              <a:rPr lang="pl-PL" sz="2000" dirty="0">
                <a:solidFill>
                  <a:srgbClr val="003399"/>
                </a:solidFill>
              </a:rPr>
              <a:t>IDF </a:t>
            </a:r>
            <a:r>
              <a:rPr lang="pl-PL" sz="2000" dirty="0" smtClean="0">
                <a:solidFill>
                  <a:srgbClr val="003399"/>
                </a:solidFill>
              </a:rPr>
              <a:t>i GDP oraz </a:t>
            </a:r>
            <a:r>
              <a:rPr lang="pl-PL" sz="2000" dirty="0">
                <a:solidFill>
                  <a:srgbClr val="003399"/>
                </a:solidFill>
              </a:rPr>
              <a:t>wsparcia </a:t>
            </a:r>
            <a:r>
              <a:rPr lang="pl-PL" sz="2000" dirty="0" smtClean="0">
                <a:solidFill>
                  <a:srgbClr val="003399"/>
                </a:solidFill>
              </a:rPr>
              <a:t>rekomendacji ze </a:t>
            </a:r>
            <a:r>
              <a:rPr lang="pl-PL" sz="2000" dirty="0">
                <a:solidFill>
                  <a:srgbClr val="003399"/>
                </a:solidFill>
              </a:rPr>
              <a:t>strony IDF </a:t>
            </a:r>
            <a:r>
              <a:rPr lang="pl-PL" sz="2000" dirty="0" smtClean="0">
                <a:solidFill>
                  <a:srgbClr val="003399"/>
                </a:solidFill>
              </a:rPr>
              <a:t>wobec </a:t>
            </a:r>
            <a:r>
              <a:rPr lang="pl-PL" sz="2000" dirty="0" smtClean="0">
                <a:solidFill>
                  <a:srgbClr val="003399"/>
                </a:solidFill>
              </a:rPr>
              <a:t>GDP, </a:t>
            </a:r>
            <a:r>
              <a:rPr lang="pl-PL" sz="2000" dirty="0" smtClean="0">
                <a:solidFill>
                  <a:srgbClr val="003399"/>
                </a:solidFill>
              </a:rPr>
              <a:t>co do wykorzystania funduszu do wsparcia priorytetowych obszarów prac IDF.</a:t>
            </a:r>
            <a:endParaRPr lang="pl-PL" sz="2000" dirty="0">
              <a:solidFill>
                <a:srgbClr val="003399"/>
              </a:solidFill>
            </a:endParaRPr>
          </a:p>
          <a:p>
            <a:pPr>
              <a:spcBef>
                <a:spcPts val="1200"/>
              </a:spcBef>
            </a:pPr>
            <a:r>
              <a:rPr lang="pl-PL" sz="2000" dirty="0">
                <a:solidFill>
                  <a:srgbClr val="003399"/>
                </a:solidFill>
              </a:rPr>
              <a:t>Zalecenia dla </a:t>
            </a:r>
            <a:r>
              <a:rPr lang="pl-PL" sz="2000" dirty="0" smtClean="0">
                <a:solidFill>
                  <a:srgbClr val="003399"/>
                </a:solidFill>
              </a:rPr>
              <a:t>GDP, </a:t>
            </a:r>
            <a:r>
              <a:rPr lang="pl-PL" sz="2000" dirty="0" smtClean="0">
                <a:solidFill>
                  <a:srgbClr val="003399"/>
                </a:solidFill>
              </a:rPr>
              <a:t>co do obszarów </a:t>
            </a:r>
            <a:r>
              <a:rPr lang="pl-PL" sz="2000" dirty="0">
                <a:solidFill>
                  <a:srgbClr val="003399"/>
                </a:solidFill>
              </a:rPr>
              <a:t>priorytetowych </a:t>
            </a:r>
            <a:r>
              <a:rPr lang="pl-PL" sz="2000" dirty="0" smtClean="0">
                <a:solidFill>
                  <a:srgbClr val="003399"/>
                </a:solidFill>
              </a:rPr>
              <a:t>pod względem finansowania zostaną wypracowane </a:t>
            </a:r>
            <a:r>
              <a:rPr lang="pl-PL" sz="2000" dirty="0">
                <a:solidFill>
                  <a:srgbClr val="003399"/>
                </a:solidFill>
              </a:rPr>
              <a:t>przez IDF SPCC</a:t>
            </a:r>
            <a:r>
              <a:rPr lang="pl-PL" sz="2000" dirty="0" smtClean="0">
                <a:solidFill>
                  <a:srgbClr val="003399"/>
                </a:solidFill>
              </a:rPr>
              <a:t>.</a:t>
            </a:r>
          </a:p>
        </p:txBody>
      </p:sp>
      <p:sp>
        <p:nvSpPr>
          <p:cNvPr id="6" name="Title 1"/>
          <p:cNvSpPr txBox="1">
            <a:spLocks/>
          </p:cNvSpPr>
          <p:nvPr/>
        </p:nvSpPr>
        <p:spPr>
          <a:xfrm>
            <a:off x="1619672" y="332656"/>
            <a:ext cx="7200800" cy="936104"/>
          </a:xfrm>
          <a:prstGeom prst="rect">
            <a:avLst/>
          </a:prstGeom>
        </p:spPr>
        <p:txBody>
          <a:bodyPr/>
          <a:lstStyle/>
          <a:p>
            <a:pPr lvl="0" eaLnBrk="0" hangingPunct="0">
              <a:defRPr/>
            </a:pPr>
            <a:r>
              <a:rPr lang="pl-PL" sz="2800" b="1" dirty="0">
                <a:solidFill>
                  <a:srgbClr val="003399"/>
                </a:solidFill>
                <a:latin typeface="Arial" pitchFamily="34" charset="0"/>
                <a:ea typeface="+mj-ea"/>
                <a:cs typeface="Arial" pitchFamily="34" charset="0"/>
              </a:rPr>
              <a:t>Współpraca z Globalną Platformą Mleczarską (GDP</a:t>
            </a:r>
            <a:r>
              <a:rPr lang="pl-PL" sz="2800" b="1" dirty="0" smtClean="0">
                <a:solidFill>
                  <a:srgbClr val="003399"/>
                </a:solidFill>
                <a:latin typeface="Arial" pitchFamily="34" charset="0"/>
                <a:ea typeface="+mj-ea"/>
                <a:cs typeface="Arial" pitchFamily="34" charset="0"/>
              </a:rPr>
              <a:t>) </a:t>
            </a:r>
            <a:r>
              <a:rPr lang="en-GB" sz="2800" i="1" dirty="0" smtClean="0">
                <a:solidFill>
                  <a:srgbClr val="003399"/>
                </a:solidFill>
                <a:latin typeface="Arial" pitchFamily="34" charset="0"/>
                <a:ea typeface="+mj-ea"/>
                <a:cs typeface="Arial" pitchFamily="34" charset="0"/>
              </a:rPr>
              <a:t>(cont.)</a:t>
            </a:r>
            <a:endParaRPr kumimoji="0" lang="en-GB" sz="2800" i="1"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44138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124744"/>
            <a:ext cx="8568952" cy="4680520"/>
          </a:xfrm>
        </p:spPr>
        <p:txBody>
          <a:bodyPr>
            <a:noAutofit/>
          </a:bodyPr>
          <a:lstStyle/>
          <a:p>
            <a:pPr>
              <a:spcBef>
                <a:spcPts val="1200"/>
              </a:spcBef>
            </a:pPr>
            <a:r>
              <a:rPr lang="pl-PL" sz="2000" dirty="0">
                <a:solidFill>
                  <a:srgbClr val="003399"/>
                </a:solidFill>
              </a:rPr>
              <a:t>Niektóre z tych priorytetów będą wykonywane głównie przez IDF, </a:t>
            </a:r>
            <a:r>
              <a:rPr lang="pl-PL" sz="2000" dirty="0" smtClean="0">
                <a:solidFill>
                  <a:srgbClr val="003399"/>
                </a:solidFill>
              </a:rPr>
              <a:t>takie </a:t>
            </a:r>
            <a:r>
              <a:rPr lang="pl-PL" sz="2000" dirty="0">
                <a:solidFill>
                  <a:srgbClr val="003399"/>
                </a:solidFill>
              </a:rPr>
              <a:t>jak prace nad rozwojem nowych standardów analitycznych lub norm w zakresie zdrowia zwierząt.</a:t>
            </a:r>
          </a:p>
          <a:p>
            <a:pPr>
              <a:spcBef>
                <a:spcPts val="1200"/>
              </a:spcBef>
            </a:pPr>
            <a:r>
              <a:rPr lang="pl-PL" sz="2000" dirty="0">
                <a:solidFill>
                  <a:srgbClr val="003399"/>
                </a:solidFill>
              </a:rPr>
              <a:t>Niektóre z tych priorytetów będą wykonywane głównie przez </a:t>
            </a:r>
            <a:r>
              <a:rPr lang="pl-PL" sz="2000" dirty="0" smtClean="0">
                <a:solidFill>
                  <a:srgbClr val="003399"/>
                </a:solidFill>
              </a:rPr>
              <a:t>GDP, takie </a:t>
            </a:r>
            <a:r>
              <a:rPr lang="pl-PL" sz="2000" dirty="0">
                <a:solidFill>
                  <a:srgbClr val="003399"/>
                </a:solidFill>
              </a:rPr>
              <a:t>jak rozwój i </a:t>
            </a:r>
            <a:r>
              <a:rPr lang="pl-PL" sz="2000" dirty="0" smtClean="0">
                <a:solidFill>
                  <a:srgbClr val="003399"/>
                </a:solidFill>
              </a:rPr>
              <a:t>głoszenie wspólnych </a:t>
            </a:r>
            <a:r>
              <a:rPr lang="pl-PL" sz="2000" dirty="0">
                <a:solidFill>
                  <a:srgbClr val="003399"/>
                </a:solidFill>
              </a:rPr>
              <a:t>ogólnych komunikatów marketingowych.</a:t>
            </a:r>
          </a:p>
          <a:p>
            <a:pPr>
              <a:spcBef>
                <a:spcPts val="1200"/>
              </a:spcBef>
            </a:pPr>
            <a:r>
              <a:rPr lang="pl-PL" sz="2000" dirty="0">
                <a:solidFill>
                  <a:srgbClr val="003399"/>
                </a:solidFill>
              </a:rPr>
              <a:t>Niektóre z tych priorytetów będą realizowane wspólnie, </a:t>
            </a:r>
            <a:r>
              <a:rPr lang="pl-PL" sz="2000" dirty="0" smtClean="0">
                <a:solidFill>
                  <a:srgbClr val="003399"/>
                </a:solidFill>
              </a:rPr>
              <a:t>takie </a:t>
            </a:r>
            <a:r>
              <a:rPr lang="pl-PL" sz="2000" dirty="0">
                <a:solidFill>
                  <a:srgbClr val="003399"/>
                </a:solidFill>
              </a:rPr>
              <a:t>jak wzmocnienie </a:t>
            </a:r>
            <a:r>
              <a:rPr lang="pl-PL" sz="2000" dirty="0" smtClean="0">
                <a:solidFill>
                  <a:srgbClr val="003399"/>
                </a:solidFill>
              </a:rPr>
              <a:t>Ramy Zrównoważonego Rozwoju Mleczarstwa, rozwój i przyjęcie metod </a:t>
            </a:r>
            <a:r>
              <a:rPr lang="pl-PL" sz="2000" dirty="0">
                <a:solidFill>
                  <a:srgbClr val="003399"/>
                </a:solidFill>
              </a:rPr>
              <a:t>DIAAS przez organizacje międzyrządowe (FAO).</a:t>
            </a:r>
          </a:p>
          <a:p>
            <a:pPr>
              <a:spcBef>
                <a:spcPts val="1200"/>
              </a:spcBef>
            </a:pPr>
            <a:r>
              <a:rPr lang="pl-PL" sz="2000" b="1" dirty="0">
                <a:solidFill>
                  <a:srgbClr val="003399"/>
                </a:solidFill>
              </a:rPr>
              <a:t>IDF zachowa wiodącą rolę </a:t>
            </a:r>
            <a:r>
              <a:rPr lang="pl-PL" sz="2000" b="1" dirty="0" smtClean="0">
                <a:solidFill>
                  <a:srgbClr val="003399"/>
                </a:solidFill>
              </a:rPr>
              <a:t>(w kategoriach </a:t>
            </a:r>
            <a:r>
              <a:rPr lang="pl-PL" sz="2000" b="1" dirty="0">
                <a:solidFill>
                  <a:srgbClr val="003399"/>
                </a:solidFill>
              </a:rPr>
              <a:t>komercyjnych </a:t>
            </a:r>
            <a:r>
              <a:rPr lang="pl-PL" sz="2000" b="1" dirty="0" err="1" smtClean="0">
                <a:solidFill>
                  <a:srgbClr val="003399"/>
                </a:solidFill>
              </a:rPr>
              <a:t>Account</a:t>
            </a:r>
            <a:r>
              <a:rPr lang="pl-PL" sz="2000" b="1" dirty="0" smtClean="0">
                <a:solidFill>
                  <a:srgbClr val="003399"/>
                </a:solidFill>
              </a:rPr>
              <a:t> </a:t>
            </a:r>
            <a:r>
              <a:rPr lang="pl-PL" sz="2000" b="1" dirty="0">
                <a:solidFill>
                  <a:srgbClr val="003399"/>
                </a:solidFill>
              </a:rPr>
              <a:t>Management) dla interakcji z </a:t>
            </a:r>
            <a:r>
              <a:rPr lang="pl-PL" sz="2000" b="1" dirty="0" smtClean="0">
                <a:solidFill>
                  <a:srgbClr val="003399"/>
                </a:solidFill>
              </a:rPr>
              <a:t>kluczowymi organizacjami międzyrządowymi, </a:t>
            </a:r>
            <a:r>
              <a:rPr lang="pl-PL" sz="2000" b="1" dirty="0">
                <a:solidFill>
                  <a:srgbClr val="003399"/>
                </a:solidFill>
              </a:rPr>
              <a:t>w tym FAO, WHO, </a:t>
            </a:r>
            <a:r>
              <a:rPr lang="pl-PL" sz="2000" b="1" dirty="0" err="1">
                <a:solidFill>
                  <a:srgbClr val="003399"/>
                </a:solidFill>
              </a:rPr>
              <a:t>Codex</a:t>
            </a:r>
            <a:r>
              <a:rPr lang="pl-PL" sz="2000" b="1" dirty="0">
                <a:solidFill>
                  <a:srgbClr val="003399"/>
                </a:solidFill>
              </a:rPr>
              <a:t>, OIE i </a:t>
            </a:r>
            <a:r>
              <a:rPr lang="pl-PL" sz="2000" b="1" dirty="0" smtClean="0">
                <a:solidFill>
                  <a:srgbClr val="003399"/>
                </a:solidFill>
              </a:rPr>
              <a:t>wybranymi organizacjami pozarządowymi, </a:t>
            </a:r>
            <a:r>
              <a:rPr lang="pl-PL" sz="2000" b="1" dirty="0">
                <a:solidFill>
                  <a:srgbClr val="003399"/>
                </a:solidFill>
              </a:rPr>
              <a:t>w tym ISO.</a:t>
            </a:r>
          </a:p>
          <a:p>
            <a:pPr>
              <a:spcBef>
                <a:spcPts val="1200"/>
              </a:spcBef>
            </a:pPr>
            <a:r>
              <a:rPr lang="pl-PL" sz="2000" dirty="0">
                <a:solidFill>
                  <a:srgbClr val="003399"/>
                </a:solidFill>
              </a:rPr>
              <a:t>Utrzymanie zasady, </a:t>
            </a:r>
            <a:r>
              <a:rPr lang="pl-PL" sz="2000" dirty="0" smtClean="0">
                <a:solidFill>
                  <a:srgbClr val="003399"/>
                </a:solidFill>
              </a:rPr>
              <a:t>co do sposobu działania </a:t>
            </a:r>
            <a:r>
              <a:rPr lang="pl-PL" sz="2000" dirty="0">
                <a:solidFill>
                  <a:srgbClr val="003399"/>
                </a:solidFill>
              </a:rPr>
              <a:t>i </a:t>
            </a:r>
            <a:r>
              <a:rPr lang="pl-PL" sz="2000" dirty="0" smtClean="0">
                <a:solidFill>
                  <a:srgbClr val="003399"/>
                </a:solidFill>
              </a:rPr>
              <a:t>przywództwa IDF w kontaktach </a:t>
            </a:r>
            <a:r>
              <a:rPr lang="pl-PL" sz="2000" dirty="0">
                <a:solidFill>
                  <a:srgbClr val="003399"/>
                </a:solidFill>
              </a:rPr>
              <a:t>z </a:t>
            </a:r>
            <a:r>
              <a:rPr lang="pl-PL" sz="2000" dirty="0" smtClean="0">
                <a:solidFill>
                  <a:srgbClr val="003399"/>
                </a:solidFill>
              </a:rPr>
              <a:t>kluczowymi organizacjami międzyrządowymi </a:t>
            </a:r>
            <a:r>
              <a:rPr lang="pl-PL" sz="2000" dirty="0">
                <a:solidFill>
                  <a:srgbClr val="003399"/>
                </a:solidFill>
              </a:rPr>
              <a:t>i </a:t>
            </a:r>
            <a:r>
              <a:rPr lang="pl-PL" sz="2000" dirty="0" smtClean="0">
                <a:solidFill>
                  <a:srgbClr val="003399"/>
                </a:solidFill>
              </a:rPr>
              <a:t>organizacjami </a:t>
            </a:r>
            <a:r>
              <a:rPr lang="pl-PL" sz="2000" dirty="0">
                <a:solidFill>
                  <a:srgbClr val="003399"/>
                </a:solidFill>
              </a:rPr>
              <a:t>pozarządowe </a:t>
            </a:r>
            <a:r>
              <a:rPr lang="pl-PL" sz="2000" dirty="0" smtClean="0">
                <a:solidFill>
                  <a:srgbClr val="003399"/>
                </a:solidFill>
              </a:rPr>
              <a:t>będzie </a:t>
            </a:r>
            <a:r>
              <a:rPr lang="pl-PL" sz="2000" dirty="0">
                <a:solidFill>
                  <a:srgbClr val="003399"/>
                </a:solidFill>
              </a:rPr>
              <a:t>stanowić część pisemnej umowy, </a:t>
            </a:r>
            <a:r>
              <a:rPr lang="pl-PL" sz="2000" dirty="0" smtClean="0">
                <a:solidFill>
                  <a:srgbClr val="003399"/>
                </a:solidFill>
              </a:rPr>
              <a:t>która zostanie wypracowana </a:t>
            </a:r>
            <a:r>
              <a:rPr lang="pl-PL" sz="2000" dirty="0">
                <a:solidFill>
                  <a:srgbClr val="003399"/>
                </a:solidFill>
              </a:rPr>
              <a:t>między IDF i </a:t>
            </a:r>
            <a:r>
              <a:rPr lang="pl-PL" sz="2000" dirty="0" smtClean="0">
                <a:solidFill>
                  <a:srgbClr val="003399"/>
                </a:solidFill>
              </a:rPr>
              <a:t>GDP, </a:t>
            </a:r>
            <a:r>
              <a:rPr lang="pl-PL" sz="2000" dirty="0">
                <a:solidFill>
                  <a:srgbClr val="003399"/>
                </a:solidFill>
              </a:rPr>
              <a:t>do zatwierdzenia przez NC</a:t>
            </a:r>
            <a:r>
              <a:rPr lang="pl-PL" sz="2000" dirty="0" smtClean="0">
                <a:solidFill>
                  <a:srgbClr val="003399"/>
                </a:solidFill>
              </a:rPr>
              <a:t>.</a:t>
            </a:r>
          </a:p>
        </p:txBody>
      </p:sp>
      <p:sp>
        <p:nvSpPr>
          <p:cNvPr id="4" name="Title 1"/>
          <p:cNvSpPr txBox="1">
            <a:spLocks/>
          </p:cNvSpPr>
          <p:nvPr/>
        </p:nvSpPr>
        <p:spPr>
          <a:xfrm>
            <a:off x="1763688" y="188640"/>
            <a:ext cx="7200800" cy="936104"/>
          </a:xfrm>
          <a:prstGeom prst="rect">
            <a:avLst/>
          </a:prstGeom>
        </p:spPr>
        <p:txBody>
          <a:bodyPr/>
          <a:lstStyle/>
          <a:p>
            <a:pPr lvl="0" eaLnBrk="0" hangingPunct="0">
              <a:defRPr/>
            </a:pPr>
            <a:r>
              <a:rPr lang="pl-PL" sz="2800" b="1" dirty="0">
                <a:solidFill>
                  <a:srgbClr val="003399"/>
                </a:solidFill>
                <a:latin typeface="Arial" pitchFamily="34" charset="0"/>
                <a:ea typeface="+mj-ea"/>
                <a:cs typeface="Arial" pitchFamily="34" charset="0"/>
              </a:rPr>
              <a:t>Współpraca z Globalną Platformą Mleczarską (GDP</a:t>
            </a:r>
            <a:r>
              <a:rPr lang="pl-PL" sz="2800" b="1" dirty="0" smtClean="0">
                <a:solidFill>
                  <a:srgbClr val="003399"/>
                </a:solidFill>
                <a:latin typeface="Arial" pitchFamily="34" charset="0"/>
                <a:ea typeface="+mj-ea"/>
                <a:cs typeface="Arial" pitchFamily="34" charset="0"/>
              </a:rPr>
              <a:t>) </a:t>
            </a:r>
            <a:r>
              <a:rPr lang="pl-PL" sz="2800" i="1" dirty="0" smtClean="0">
                <a:solidFill>
                  <a:srgbClr val="003399"/>
                </a:solidFill>
                <a:latin typeface="Arial" pitchFamily="34" charset="0"/>
                <a:ea typeface="+mj-ea"/>
                <a:cs typeface="Arial" pitchFamily="34" charset="0"/>
              </a:rPr>
              <a:t>(</a:t>
            </a:r>
            <a:r>
              <a:rPr lang="en-GB" sz="2800" i="1" dirty="0" smtClean="0">
                <a:solidFill>
                  <a:srgbClr val="003399"/>
                </a:solidFill>
                <a:latin typeface="Arial" pitchFamily="34" charset="0"/>
                <a:ea typeface="+mj-ea"/>
                <a:cs typeface="Arial" pitchFamily="34" charset="0"/>
              </a:rPr>
              <a:t>cont.)</a:t>
            </a:r>
            <a:endParaRPr kumimoji="0" lang="en-GB" sz="2800" i="1"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224858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3528" y="1412776"/>
            <a:ext cx="8568952" cy="4536504"/>
          </a:xfrm>
        </p:spPr>
        <p:txBody>
          <a:bodyPr>
            <a:noAutofit/>
          </a:bodyPr>
          <a:lstStyle/>
          <a:p>
            <a:pPr marL="0" indent="0" algn="ctr">
              <a:buNone/>
            </a:pPr>
            <a:endParaRPr lang="en-US" sz="4400" b="1" i="1" dirty="0" smtClean="0">
              <a:solidFill>
                <a:srgbClr val="003399"/>
              </a:solidFill>
            </a:endParaRPr>
          </a:p>
          <a:p>
            <a:pPr marL="0" indent="0" algn="ctr">
              <a:buNone/>
            </a:pPr>
            <a:r>
              <a:rPr lang="pl-PL" sz="4400" b="1" i="1" dirty="0" smtClean="0">
                <a:solidFill>
                  <a:srgbClr val="003399"/>
                </a:solidFill>
              </a:rPr>
              <a:t>Liderzy </a:t>
            </a:r>
            <a:r>
              <a:rPr lang="pl-PL" sz="4400" b="1" i="1" dirty="0" smtClean="0">
                <a:solidFill>
                  <a:srgbClr val="003399"/>
                </a:solidFill>
              </a:rPr>
              <a:t>Sektorowi</a:t>
            </a:r>
            <a:endParaRPr lang="en-US" sz="4400" b="1" i="1" dirty="0" smtClean="0">
              <a:solidFill>
                <a:srgbClr val="003399"/>
              </a:solidFill>
            </a:endParaRPr>
          </a:p>
          <a:p>
            <a:pPr marL="0" indent="0" algn="ctr">
              <a:buNone/>
            </a:pPr>
            <a:r>
              <a:rPr lang="pl-PL" sz="4400" b="1" i="1" dirty="0">
                <a:solidFill>
                  <a:srgbClr val="003399"/>
                </a:solidFill>
              </a:rPr>
              <a:t>i</a:t>
            </a:r>
            <a:r>
              <a:rPr lang="pl-PL" sz="4400" b="1" i="1" dirty="0" smtClean="0">
                <a:solidFill>
                  <a:srgbClr val="003399"/>
                </a:solidFill>
              </a:rPr>
              <a:t> </a:t>
            </a:r>
            <a:r>
              <a:rPr lang="pl-PL" sz="4400" b="1" i="1" dirty="0" smtClean="0">
                <a:solidFill>
                  <a:srgbClr val="003399"/>
                </a:solidFill>
              </a:rPr>
              <a:t>Struktura Organizacyjna Zarządu IDF</a:t>
            </a:r>
            <a:endParaRPr lang="en-US" sz="4400" b="1" i="1" dirty="0" smtClean="0">
              <a:solidFill>
                <a:srgbClr val="003399"/>
              </a:solidFill>
            </a:endParaRPr>
          </a:p>
          <a:p>
            <a:pPr marL="0" indent="0" algn="ctr">
              <a:buNone/>
            </a:pPr>
            <a:endParaRPr lang="en-US" sz="4400" b="1" i="1" dirty="0" smtClean="0">
              <a:solidFill>
                <a:srgbClr val="003399"/>
              </a:solidFill>
            </a:endParaRPr>
          </a:p>
          <a:p>
            <a:pPr marL="0" indent="0" algn="ctr">
              <a:buNone/>
            </a:pPr>
            <a:r>
              <a:rPr lang="en-US" sz="2400" b="1" i="1" dirty="0" smtClean="0">
                <a:solidFill>
                  <a:srgbClr val="003399"/>
                </a:solidFill>
              </a:rPr>
              <a:t>Ida Berg </a:t>
            </a:r>
            <a:r>
              <a:rPr lang="en-US" sz="2400" b="1" i="1" dirty="0" err="1" smtClean="0">
                <a:solidFill>
                  <a:srgbClr val="003399"/>
                </a:solidFill>
              </a:rPr>
              <a:t>Hauge</a:t>
            </a:r>
            <a:endParaRPr lang="en-US" sz="2400" b="1" i="1" dirty="0">
              <a:solidFill>
                <a:srgbClr val="003399"/>
              </a:solidFill>
            </a:endParaRPr>
          </a:p>
        </p:txBody>
      </p:sp>
    </p:spTree>
    <p:extLst>
      <p:ext uri="{BB962C8B-B14F-4D97-AF65-F5344CB8AC3E}">
        <p14:creationId xmlns:p14="http://schemas.microsoft.com/office/powerpoint/2010/main" val="3379800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420" y="980728"/>
            <a:ext cx="8370068" cy="4536504"/>
          </a:xfrm>
        </p:spPr>
        <p:txBody>
          <a:bodyPr>
            <a:noAutofit/>
          </a:bodyPr>
          <a:lstStyle/>
          <a:p>
            <a:pPr>
              <a:spcBef>
                <a:spcPts val="1200"/>
              </a:spcBef>
            </a:pPr>
            <a:r>
              <a:rPr lang="pl-PL" sz="2400" dirty="0" smtClean="0">
                <a:solidFill>
                  <a:srgbClr val="003399"/>
                </a:solidFill>
              </a:rPr>
              <a:t>Aby </a:t>
            </a:r>
            <a:r>
              <a:rPr lang="pl-PL" sz="2400" dirty="0">
                <a:solidFill>
                  <a:srgbClr val="003399"/>
                </a:solidFill>
              </a:rPr>
              <a:t>zapewnić sektorowi </a:t>
            </a:r>
            <a:r>
              <a:rPr lang="pl-PL" sz="2400" dirty="0" smtClean="0">
                <a:solidFill>
                  <a:srgbClr val="003399"/>
                </a:solidFill>
              </a:rPr>
              <a:t>dedykowane przywództwo </a:t>
            </a:r>
            <a:r>
              <a:rPr lang="pl-PL" sz="2400" dirty="0">
                <a:solidFill>
                  <a:srgbClr val="003399"/>
                </a:solidFill>
              </a:rPr>
              <a:t>w obszarach priorytetowych oraz </a:t>
            </a:r>
            <a:r>
              <a:rPr lang="pl-PL" sz="2400" dirty="0" smtClean="0">
                <a:solidFill>
                  <a:srgbClr val="003399"/>
                </a:solidFill>
              </a:rPr>
              <a:t>w opracowaniu </a:t>
            </a:r>
            <a:r>
              <a:rPr lang="pl-PL" sz="2400" dirty="0">
                <a:solidFill>
                  <a:srgbClr val="003399"/>
                </a:solidFill>
              </a:rPr>
              <a:t>strategii wsparcia i priorytetów, </a:t>
            </a:r>
            <a:r>
              <a:rPr lang="pl-PL" sz="2400" dirty="0" smtClean="0">
                <a:solidFill>
                  <a:srgbClr val="003399"/>
                </a:solidFill>
              </a:rPr>
              <a:t>zostanie powołanych </a:t>
            </a:r>
            <a:r>
              <a:rPr lang="pl-PL" sz="2400" dirty="0">
                <a:solidFill>
                  <a:srgbClr val="003399"/>
                </a:solidFill>
              </a:rPr>
              <a:t>czterech liderów </a:t>
            </a:r>
            <a:r>
              <a:rPr lang="pl-PL" sz="2400" dirty="0" smtClean="0">
                <a:solidFill>
                  <a:srgbClr val="003399"/>
                </a:solidFill>
              </a:rPr>
              <a:t>sektorowych, </a:t>
            </a:r>
            <a:r>
              <a:rPr lang="pl-PL" sz="2400" dirty="0" smtClean="0">
                <a:solidFill>
                  <a:srgbClr val="003399"/>
                </a:solidFill>
              </a:rPr>
              <a:t>pracujących w </a:t>
            </a:r>
            <a:r>
              <a:rPr lang="pl-PL" sz="2400" dirty="0">
                <a:solidFill>
                  <a:srgbClr val="003399"/>
                </a:solidFill>
              </a:rPr>
              <a:t>niepełnym wymiarze godzin (50% FTE).</a:t>
            </a:r>
          </a:p>
          <a:p>
            <a:pPr>
              <a:spcBef>
                <a:spcPts val="1200"/>
              </a:spcBef>
            </a:pPr>
            <a:r>
              <a:rPr lang="pl-PL" sz="2400" dirty="0">
                <a:solidFill>
                  <a:srgbClr val="003399"/>
                </a:solidFill>
              </a:rPr>
              <a:t>Liderzy </a:t>
            </a:r>
            <a:r>
              <a:rPr lang="pl-PL" sz="2400" dirty="0" smtClean="0">
                <a:solidFill>
                  <a:srgbClr val="003399"/>
                </a:solidFill>
              </a:rPr>
              <a:t>sektorowi, </a:t>
            </a:r>
            <a:r>
              <a:rPr lang="pl-PL" sz="2400" dirty="0" smtClean="0">
                <a:solidFill>
                  <a:srgbClr val="003399"/>
                </a:solidFill>
              </a:rPr>
              <a:t>w szerokim </a:t>
            </a:r>
            <a:r>
              <a:rPr lang="pl-PL" sz="2400" dirty="0" smtClean="0">
                <a:solidFill>
                  <a:srgbClr val="003399"/>
                </a:solidFill>
              </a:rPr>
              <a:t>zakresie, </a:t>
            </a:r>
            <a:r>
              <a:rPr lang="pl-PL" sz="2400" dirty="0" smtClean="0">
                <a:solidFill>
                  <a:srgbClr val="003399"/>
                </a:solidFill>
              </a:rPr>
              <a:t>będą konsultowali </a:t>
            </a:r>
            <a:r>
              <a:rPr lang="pl-PL" sz="2400" dirty="0" smtClean="0">
                <a:solidFill>
                  <a:srgbClr val="003399"/>
                </a:solidFill>
              </a:rPr>
              <a:t>uczestników sektora, </a:t>
            </a:r>
            <a:r>
              <a:rPr lang="pl-PL" sz="2400" dirty="0">
                <a:solidFill>
                  <a:srgbClr val="003399"/>
                </a:solidFill>
              </a:rPr>
              <a:t>ale </a:t>
            </a:r>
            <a:r>
              <a:rPr lang="pl-PL" sz="2400" dirty="0" smtClean="0">
                <a:solidFill>
                  <a:srgbClr val="003399"/>
                </a:solidFill>
              </a:rPr>
              <a:t>specjalną </a:t>
            </a:r>
            <a:r>
              <a:rPr lang="pl-PL" sz="2400" dirty="0" smtClean="0">
                <a:solidFill>
                  <a:srgbClr val="003399"/>
                </a:solidFill>
              </a:rPr>
              <a:t>uwagę </a:t>
            </a:r>
            <a:r>
              <a:rPr lang="pl-PL" sz="2400" dirty="0">
                <a:solidFill>
                  <a:srgbClr val="003399"/>
                </a:solidFill>
              </a:rPr>
              <a:t>muszą zwrócić </a:t>
            </a:r>
            <a:r>
              <a:rPr lang="pl-PL" sz="2400" dirty="0" smtClean="0">
                <a:solidFill>
                  <a:srgbClr val="003399"/>
                </a:solidFill>
              </a:rPr>
              <a:t>na </a:t>
            </a:r>
            <a:r>
              <a:rPr lang="pl-PL" sz="2400" dirty="0" smtClean="0">
                <a:solidFill>
                  <a:srgbClr val="003399"/>
                </a:solidFill>
              </a:rPr>
              <a:t>obszary </a:t>
            </a:r>
            <a:r>
              <a:rPr lang="pl-PL" sz="2400" dirty="0" smtClean="0">
                <a:solidFill>
                  <a:srgbClr val="003399"/>
                </a:solidFill>
              </a:rPr>
              <a:t>priorytetowe sektora. Tak więc w tych obszarach z</a:t>
            </a:r>
            <a:r>
              <a:rPr lang="pl-PL" sz="2400" dirty="0" smtClean="0">
                <a:solidFill>
                  <a:srgbClr val="003399"/>
                </a:solidFill>
              </a:rPr>
              <a:t>arówno </a:t>
            </a:r>
            <a:r>
              <a:rPr lang="pl-PL" sz="2400" dirty="0" smtClean="0">
                <a:solidFill>
                  <a:srgbClr val="003399"/>
                </a:solidFill>
              </a:rPr>
              <a:t>IDF, jak i GDP w mniejszym stopniu będą opierały się </a:t>
            </a:r>
            <a:r>
              <a:rPr lang="pl-PL" sz="2400" dirty="0">
                <a:solidFill>
                  <a:srgbClr val="003399"/>
                </a:solidFill>
              </a:rPr>
              <a:t>na </a:t>
            </a:r>
            <a:r>
              <a:rPr lang="pl-PL" sz="2400" dirty="0" smtClean="0">
                <a:solidFill>
                  <a:srgbClr val="003399"/>
                </a:solidFill>
              </a:rPr>
              <a:t>ochotnikach, chcących to </a:t>
            </a:r>
            <a:r>
              <a:rPr lang="pl-PL" sz="2400" dirty="0" smtClean="0">
                <a:solidFill>
                  <a:srgbClr val="003399"/>
                </a:solidFill>
              </a:rPr>
              <a:t>robić</a:t>
            </a:r>
            <a:r>
              <a:rPr lang="pl-PL" sz="2400" dirty="0" smtClean="0">
                <a:solidFill>
                  <a:srgbClr val="003399"/>
                </a:solidFill>
              </a:rPr>
              <a:t>.</a:t>
            </a:r>
            <a:endParaRPr lang="pl-PL" sz="2400" dirty="0">
              <a:solidFill>
                <a:srgbClr val="003399"/>
              </a:solidFill>
            </a:endParaRPr>
          </a:p>
          <a:p>
            <a:pPr>
              <a:spcBef>
                <a:spcPts val="1200"/>
              </a:spcBef>
            </a:pPr>
            <a:r>
              <a:rPr lang="pl-PL" sz="2400" dirty="0">
                <a:solidFill>
                  <a:srgbClr val="003399"/>
                </a:solidFill>
              </a:rPr>
              <a:t>IDF zatrudni </a:t>
            </a:r>
            <a:r>
              <a:rPr lang="pl-PL" sz="2400" dirty="0" smtClean="0">
                <a:solidFill>
                  <a:srgbClr val="003399"/>
                </a:solidFill>
              </a:rPr>
              <a:t>liderów dla sektorów Bezpieczeństwa </a:t>
            </a:r>
            <a:r>
              <a:rPr lang="pl-PL" sz="2400" dirty="0">
                <a:solidFill>
                  <a:srgbClr val="003399"/>
                </a:solidFill>
              </a:rPr>
              <a:t>Żywności i Standardów.</a:t>
            </a:r>
          </a:p>
          <a:p>
            <a:pPr>
              <a:spcBef>
                <a:spcPts val="1200"/>
              </a:spcBef>
            </a:pPr>
            <a:r>
              <a:rPr lang="pl-PL" sz="2400" dirty="0">
                <a:solidFill>
                  <a:srgbClr val="003399"/>
                </a:solidFill>
              </a:rPr>
              <a:t>PKB </a:t>
            </a:r>
            <a:r>
              <a:rPr lang="pl-PL" sz="2400" dirty="0" smtClean="0">
                <a:solidFill>
                  <a:srgbClr val="003399"/>
                </a:solidFill>
              </a:rPr>
              <a:t>zatrudni </a:t>
            </a:r>
            <a:r>
              <a:rPr lang="pl-PL" sz="2400" dirty="0">
                <a:solidFill>
                  <a:srgbClr val="003399"/>
                </a:solidFill>
              </a:rPr>
              <a:t>liderów </a:t>
            </a:r>
            <a:r>
              <a:rPr lang="pl-PL" sz="2400" dirty="0" smtClean="0">
                <a:solidFill>
                  <a:srgbClr val="003399"/>
                </a:solidFill>
              </a:rPr>
              <a:t>dla sektorów </a:t>
            </a:r>
            <a:r>
              <a:rPr lang="pl-PL" sz="2400" dirty="0">
                <a:solidFill>
                  <a:srgbClr val="003399"/>
                </a:solidFill>
              </a:rPr>
              <a:t>Żywienia i Zrównoważonego Rozwoju</a:t>
            </a:r>
            <a:r>
              <a:rPr lang="pl-PL" sz="2400" dirty="0" smtClean="0">
                <a:solidFill>
                  <a:srgbClr val="003399"/>
                </a:solidFill>
              </a:rPr>
              <a:t>.</a:t>
            </a:r>
          </a:p>
        </p:txBody>
      </p:sp>
      <p:sp>
        <p:nvSpPr>
          <p:cNvPr id="6" name="Title 1"/>
          <p:cNvSpPr txBox="1">
            <a:spLocks/>
          </p:cNvSpPr>
          <p:nvPr/>
        </p:nvSpPr>
        <p:spPr>
          <a:xfrm>
            <a:off x="1619672" y="332656"/>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rPr>
              <a:t>Liderzy </a:t>
            </a:r>
            <a:r>
              <a:rPr kumimoji="0" lang="pl-PL"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rPr>
              <a:t>Sektorowi</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927180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412776"/>
            <a:ext cx="8424936" cy="5184576"/>
          </a:xfrm>
        </p:spPr>
        <p:txBody>
          <a:bodyPr>
            <a:noAutofit/>
          </a:bodyPr>
          <a:lstStyle/>
          <a:p>
            <a:pPr>
              <a:spcBef>
                <a:spcPts val="1200"/>
              </a:spcBef>
            </a:pPr>
            <a:r>
              <a:rPr lang="pl-PL" sz="2000" dirty="0">
                <a:solidFill>
                  <a:srgbClr val="003399"/>
                </a:solidFill>
              </a:rPr>
              <a:t>W porozumieniu z odpowiednimi grupami roboczymi IDF, </a:t>
            </a:r>
            <a:r>
              <a:rPr lang="pl-PL" sz="2000" dirty="0" smtClean="0">
                <a:solidFill>
                  <a:srgbClr val="003399"/>
                </a:solidFill>
              </a:rPr>
              <a:t>takimi </a:t>
            </a:r>
            <a:r>
              <a:rPr lang="pl-PL" sz="2000" dirty="0">
                <a:solidFill>
                  <a:srgbClr val="003399"/>
                </a:solidFill>
              </a:rPr>
              <a:t>jak </a:t>
            </a:r>
            <a:r>
              <a:rPr lang="pl-PL" sz="2000" dirty="0" smtClean="0">
                <a:solidFill>
                  <a:srgbClr val="003399"/>
                </a:solidFill>
              </a:rPr>
              <a:t>Stałe Komitety </a:t>
            </a:r>
            <a:r>
              <a:rPr lang="pl-PL" sz="2000" dirty="0">
                <a:solidFill>
                  <a:srgbClr val="003399"/>
                </a:solidFill>
              </a:rPr>
              <a:t>i SPCC, </a:t>
            </a:r>
            <a:r>
              <a:rPr lang="pl-PL" sz="2000" dirty="0" smtClean="0">
                <a:solidFill>
                  <a:srgbClr val="003399"/>
                </a:solidFill>
              </a:rPr>
              <a:t>Liderzy </a:t>
            </a:r>
            <a:r>
              <a:rPr lang="pl-PL" sz="2000" dirty="0" smtClean="0">
                <a:solidFill>
                  <a:srgbClr val="003399"/>
                </a:solidFill>
              </a:rPr>
              <a:t>Sektorowi </a:t>
            </a:r>
            <a:r>
              <a:rPr lang="pl-PL" sz="2000" dirty="0">
                <a:solidFill>
                  <a:srgbClr val="003399"/>
                </a:solidFill>
              </a:rPr>
              <a:t>będzie wspierać opracowywanie strategii i priorytetów.</a:t>
            </a:r>
          </a:p>
          <a:p>
            <a:pPr>
              <a:spcBef>
                <a:spcPts val="1200"/>
              </a:spcBef>
            </a:pPr>
            <a:r>
              <a:rPr lang="pl-PL" sz="2000" dirty="0">
                <a:solidFill>
                  <a:srgbClr val="003399"/>
                </a:solidFill>
              </a:rPr>
              <a:t>Liderzy </a:t>
            </a:r>
            <a:r>
              <a:rPr lang="pl-PL" sz="2000" dirty="0" smtClean="0">
                <a:solidFill>
                  <a:srgbClr val="003399"/>
                </a:solidFill>
              </a:rPr>
              <a:t>sektorowi </a:t>
            </a:r>
            <a:r>
              <a:rPr lang="pl-PL" sz="2000" dirty="0" smtClean="0">
                <a:solidFill>
                  <a:srgbClr val="003399"/>
                </a:solidFill>
              </a:rPr>
              <a:t>dołączą się do odpowiednich </a:t>
            </a:r>
            <a:r>
              <a:rPr lang="pl-PL" sz="2000" dirty="0">
                <a:solidFill>
                  <a:srgbClr val="003399"/>
                </a:solidFill>
              </a:rPr>
              <a:t>grupy </a:t>
            </a:r>
            <a:r>
              <a:rPr lang="pl-PL" sz="2000" dirty="0" smtClean="0">
                <a:solidFill>
                  <a:srgbClr val="003399"/>
                </a:solidFill>
              </a:rPr>
              <a:t>roboczych </a:t>
            </a:r>
            <a:r>
              <a:rPr lang="pl-PL" sz="2000" dirty="0">
                <a:solidFill>
                  <a:srgbClr val="003399"/>
                </a:solidFill>
              </a:rPr>
              <a:t>IDF w celu wymiany informacji </a:t>
            </a:r>
            <a:r>
              <a:rPr lang="pl-PL" sz="2000" dirty="0" smtClean="0">
                <a:solidFill>
                  <a:srgbClr val="003399"/>
                </a:solidFill>
              </a:rPr>
              <a:t>oraz </a:t>
            </a:r>
            <a:r>
              <a:rPr lang="pl-PL" sz="2000" dirty="0">
                <a:solidFill>
                  <a:srgbClr val="003399"/>
                </a:solidFill>
              </a:rPr>
              <a:t>udzielania porad i wskazówek, ale nie </a:t>
            </a:r>
            <a:r>
              <a:rPr lang="pl-PL" sz="2000" dirty="0" smtClean="0">
                <a:solidFill>
                  <a:srgbClr val="003399"/>
                </a:solidFill>
              </a:rPr>
              <a:t>będą mieli </a:t>
            </a:r>
            <a:r>
              <a:rPr lang="pl-PL" sz="2000" dirty="0">
                <a:solidFill>
                  <a:srgbClr val="003399"/>
                </a:solidFill>
              </a:rPr>
              <a:t>prawa głosu w takich grupach. Są tam w </a:t>
            </a:r>
            <a:r>
              <a:rPr lang="pl-PL" sz="2000" dirty="0" smtClean="0">
                <a:solidFill>
                  <a:srgbClr val="003399"/>
                </a:solidFill>
              </a:rPr>
              <a:t>roli doradczej, a nie  zarządczej.</a:t>
            </a:r>
            <a:endParaRPr lang="pl-PL" sz="2000" dirty="0">
              <a:solidFill>
                <a:srgbClr val="003399"/>
              </a:solidFill>
            </a:endParaRPr>
          </a:p>
          <a:p>
            <a:pPr>
              <a:spcBef>
                <a:spcPts val="1200"/>
              </a:spcBef>
            </a:pPr>
            <a:r>
              <a:rPr lang="pl-PL" sz="2000" dirty="0" smtClean="0">
                <a:solidFill>
                  <a:srgbClr val="003399"/>
                </a:solidFill>
              </a:rPr>
              <a:t>Jeżeli zajdzie konieczność,</a:t>
            </a:r>
            <a:r>
              <a:rPr lang="pl-PL" sz="2000" dirty="0">
                <a:solidFill>
                  <a:srgbClr val="003399"/>
                </a:solidFill>
              </a:rPr>
              <a:t> pod kierownictwem dyrektora generalnego </a:t>
            </a:r>
            <a:r>
              <a:rPr lang="pl-PL" sz="2000" dirty="0" smtClean="0">
                <a:solidFill>
                  <a:srgbClr val="003399"/>
                </a:solidFill>
              </a:rPr>
              <a:t>IDF,  Liderzy </a:t>
            </a:r>
            <a:r>
              <a:rPr lang="pl-PL" sz="2000" dirty="0" smtClean="0">
                <a:solidFill>
                  <a:srgbClr val="003399"/>
                </a:solidFill>
              </a:rPr>
              <a:t>sektorowi </a:t>
            </a:r>
            <a:r>
              <a:rPr lang="pl-PL" sz="2000" dirty="0" smtClean="0">
                <a:solidFill>
                  <a:srgbClr val="003399"/>
                </a:solidFill>
              </a:rPr>
              <a:t>będą reprezentowali IDF na </a:t>
            </a:r>
            <a:r>
              <a:rPr lang="pl-PL" sz="2000" dirty="0">
                <a:solidFill>
                  <a:srgbClr val="003399"/>
                </a:solidFill>
              </a:rPr>
              <a:t>spotkaniach z organizacjami pozarządowymi i </a:t>
            </a:r>
            <a:r>
              <a:rPr lang="pl-PL" sz="2000" dirty="0" smtClean="0">
                <a:solidFill>
                  <a:srgbClr val="003399"/>
                </a:solidFill>
              </a:rPr>
              <a:t>organizacjami międzyrządowymi. </a:t>
            </a:r>
            <a:r>
              <a:rPr lang="pl-PL" sz="2000" dirty="0">
                <a:solidFill>
                  <a:srgbClr val="003399"/>
                </a:solidFill>
              </a:rPr>
              <a:t>Jest to ten sam model</a:t>
            </a:r>
            <a:r>
              <a:rPr lang="pl-PL" sz="2000" dirty="0" smtClean="0">
                <a:solidFill>
                  <a:srgbClr val="003399"/>
                </a:solidFill>
              </a:rPr>
              <a:t>, jaki realizowała IDF przez </a:t>
            </a:r>
            <a:r>
              <a:rPr lang="pl-PL" sz="2000" dirty="0">
                <a:solidFill>
                  <a:srgbClr val="003399"/>
                </a:solidFill>
              </a:rPr>
              <a:t>wiele lat, gdzie IDF może być reprezentowana na spotkaniach takich jak </a:t>
            </a:r>
            <a:r>
              <a:rPr lang="pl-PL" sz="2000" dirty="0" err="1" smtClean="0">
                <a:solidFill>
                  <a:srgbClr val="003399"/>
                </a:solidFill>
              </a:rPr>
              <a:t>Codex</a:t>
            </a:r>
            <a:r>
              <a:rPr lang="pl-PL" sz="2000" dirty="0" smtClean="0">
                <a:solidFill>
                  <a:srgbClr val="003399"/>
                </a:solidFill>
              </a:rPr>
              <a:t>, </a:t>
            </a:r>
            <a:r>
              <a:rPr lang="pl-PL" sz="2000" dirty="0" smtClean="0">
                <a:solidFill>
                  <a:srgbClr val="003399"/>
                </a:solidFill>
              </a:rPr>
              <a:t>wspólnie poprzez pracowników IDF </a:t>
            </a:r>
            <a:r>
              <a:rPr lang="pl-PL" sz="2000" dirty="0">
                <a:solidFill>
                  <a:srgbClr val="003399"/>
                </a:solidFill>
              </a:rPr>
              <a:t>i ekspertów </a:t>
            </a:r>
            <a:r>
              <a:rPr lang="pl-PL" sz="2000" dirty="0" smtClean="0">
                <a:solidFill>
                  <a:srgbClr val="003399"/>
                </a:solidFill>
              </a:rPr>
              <a:t>IDF spośród </a:t>
            </a:r>
            <a:r>
              <a:rPr lang="pl-PL" sz="2000" dirty="0" smtClean="0">
                <a:solidFill>
                  <a:srgbClr val="003399"/>
                </a:solidFill>
              </a:rPr>
              <a:t>członków </a:t>
            </a:r>
            <a:r>
              <a:rPr lang="pl-PL" sz="2000" dirty="0">
                <a:solidFill>
                  <a:srgbClr val="003399"/>
                </a:solidFill>
              </a:rPr>
              <a:t>IDF.</a:t>
            </a:r>
          </a:p>
          <a:p>
            <a:pPr>
              <a:spcBef>
                <a:spcPts val="1200"/>
              </a:spcBef>
            </a:pPr>
            <a:r>
              <a:rPr lang="pl-PL" sz="2400" b="1" dirty="0">
                <a:solidFill>
                  <a:srgbClr val="FF0000"/>
                </a:solidFill>
              </a:rPr>
              <a:t>R</a:t>
            </a:r>
            <a:r>
              <a:rPr lang="pl-PL" sz="2400" b="1" dirty="0" smtClean="0">
                <a:solidFill>
                  <a:srgbClr val="FF0000"/>
                </a:solidFill>
              </a:rPr>
              <a:t>eprezentując </a:t>
            </a:r>
            <a:r>
              <a:rPr lang="pl-PL" sz="2400" b="1" dirty="0">
                <a:solidFill>
                  <a:srgbClr val="FF0000"/>
                </a:solidFill>
              </a:rPr>
              <a:t>IDF </a:t>
            </a:r>
            <a:r>
              <a:rPr lang="pl-PL" sz="2400" b="1" dirty="0" smtClean="0">
                <a:solidFill>
                  <a:srgbClr val="FF0000"/>
                </a:solidFill>
              </a:rPr>
              <a:t>Liderzy </a:t>
            </a:r>
            <a:r>
              <a:rPr lang="pl-PL" sz="2400" b="1" dirty="0" smtClean="0">
                <a:solidFill>
                  <a:srgbClr val="FF0000"/>
                </a:solidFill>
              </a:rPr>
              <a:t>sektorowi </a:t>
            </a:r>
            <a:r>
              <a:rPr lang="pl-PL" sz="2400" b="1" dirty="0" smtClean="0">
                <a:solidFill>
                  <a:srgbClr val="FF0000"/>
                </a:solidFill>
              </a:rPr>
              <a:t>muszą przedstawiać stanowisko </a:t>
            </a:r>
            <a:r>
              <a:rPr lang="pl-PL" sz="2400" b="1" dirty="0">
                <a:solidFill>
                  <a:srgbClr val="FF0000"/>
                </a:solidFill>
              </a:rPr>
              <a:t>zatwierdzone przez komitety </a:t>
            </a:r>
            <a:r>
              <a:rPr lang="pl-PL" sz="2400" b="1" dirty="0" smtClean="0">
                <a:solidFill>
                  <a:srgbClr val="FF0000"/>
                </a:solidFill>
              </a:rPr>
              <a:t>członkowskie </a:t>
            </a:r>
            <a:r>
              <a:rPr lang="pl-PL" sz="2400" b="1" dirty="0">
                <a:solidFill>
                  <a:srgbClr val="FF0000"/>
                </a:solidFill>
              </a:rPr>
              <a:t>IDF </a:t>
            </a:r>
            <a:r>
              <a:rPr lang="pl-PL" sz="2400" b="1" dirty="0" smtClean="0">
                <a:solidFill>
                  <a:srgbClr val="FF0000"/>
                </a:solidFill>
              </a:rPr>
              <a:t>(Komitety Narodowe).</a:t>
            </a:r>
          </a:p>
        </p:txBody>
      </p:sp>
      <p:sp>
        <p:nvSpPr>
          <p:cNvPr id="6" name="Title 1"/>
          <p:cNvSpPr txBox="1">
            <a:spLocks/>
          </p:cNvSpPr>
          <p:nvPr/>
        </p:nvSpPr>
        <p:spPr>
          <a:xfrm>
            <a:off x="1691680" y="332656"/>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rPr>
              <a:t>W jaki sposób Liderzy</a:t>
            </a:r>
            <a:r>
              <a:rPr kumimoji="0" lang="pl-PL"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 </a:t>
            </a:r>
            <a:r>
              <a:rPr kumimoji="0" lang="pl-PL"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Sektorowi </a:t>
            </a:r>
            <a:r>
              <a:rPr kumimoji="0" lang="pl-PL"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będą współpracować z </a:t>
            </a:r>
            <a:r>
              <a:rPr kumimoji="0" lang="en-GB"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IDF?</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43270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404" y="1700808"/>
            <a:ext cx="8442076" cy="3168352"/>
          </a:xfrm>
        </p:spPr>
        <p:txBody>
          <a:bodyPr>
            <a:noAutofit/>
          </a:bodyPr>
          <a:lstStyle/>
          <a:p>
            <a:pPr>
              <a:spcBef>
                <a:spcPts val="1200"/>
              </a:spcBef>
            </a:pPr>
            <a:r>
              <a:rPr lang="pl-PL" sz="2400" dirty="0">
                <a:solidFill>
                  <a:srgbClr val="003399"/>
                </a:solidFill>
              </a:rPr>
              <a:t>Pracownicy IDF </a:t>
            </a:r>
            <a:r>
              <a:rPr lang="pl-PL" sz="2400" dirty="0" smtClean="0">
                <a:solidFill>
                  <a:srgbClr val="003399"/>
                </a:solidFill>
              </a:rPr>
              <a:t>będą </a:t>
            </a:r>
            <a:r>
              <a:rPr lang="pl-PL" sz="2400" dirty="0">
                <a:solidFill>
                  <a:srgbClr val="003399"/>
                </a:solidFill>
              </a:rPr>
              <a:t>wspierać liderów </a:t>
            </a:r>
            <a:r>
              <a:rPr lang="pl-PL" sz="2400" dirty="0" smtClean="0">
                <a:solidFill>
                  <a:srgbClr val="003399"/>
                </a:solidFill>
              </a:rPr>
              <a:t>sektorowych </a:t>
            </a:r>
            <a:r>
              <a:rPr lang="pl-PL" sz="2400" dirty="0" smtClean="0">
                <a:solidFill>
                  <a:srgbClr val="003399"/>
                </a:solidFill>
              </a:rPr>
              <a:t>w wykonywaniu ich </a:t>
            </a:r>
            <a:r>
              <a:rPr lang="pl-PL" sz="2400" dirty="0">
                <a:solidFill>
                  <a:srgbClr val="003399"/>
                </a:solidFill>
              </a:rPr>
              <a:t>pracy, </a:t>
            </a:r>
            <a:r>
              <a:rPr lang="pl-PL" sz="2400" dirty="0" smtClean="0">
                <a:solidFill>
                  <a:srgbClr val="003399"/>
                </a:solidFill>
              </a:rPr>
              <a:t>tam gdzie </a:t>
            </a:r>
            <a:r>
              <a:rPr lang="pl-PL" sz="2400" dirty="0">
                <a:solidFill>
                  <a:srgbClr val="003399"/>
                </a:solidFill>
              </a:rPr>
              <a:t>praca jest </a:t>
            </a:r>
            <a:r>
              <a:rPr lang="pl-PL" sz="2400" dirty="0" smtClean="0">
                <a:solidFill>
                  <a:srgbClr val="003399"/>
                </a:solidFill>
              </a:rPr>
              <a:t>związana z priorytetami IDF.</a:t>
            </a:r>
            <a:endParaRPr lang="pl-PL" sz="2400" dirty="0">
              <a:solidFill>
                <a:srgbClr val="003399"/>
              </a:solidFill>
            </a:endParaRPr>
          </a:p>
          <a:p>
            <a:pPr>
              <a:spcBef>
                <a:spcPts val="1200"/>
              </a:spcBef>
            </a:pPr>
            <a:r>
              <a:rPr lang="pl-PL" sz="2400" dirty="0" smtClean="0">
                <a:solidFill>
                  <a:srgbClr val="003399"/>
                </a:solidFill>
              </a:rPr>
              <a:t>Dyrektor Generalny IDF </a:t>
            </a:r>
            <a:r>
              <a:rPr lang="pl-PL" sz="2400" dirty="0">
                <a:solidFill>
                  <a:srgbClr val="003399"/>
                </a:solidFill>
              </a:rPr>
              <a:t>zapewni zarządzanie </a:t>
            </a:r>
            <a:r>
              <a:rPr lang="pl-PL" sz="2400" dirty="0" smtClean="0">
                <a:solidFill>
                  <a:srgbClr val="003399"/>
                </a:solidFill>
              </a:rPr>
              <a:t>na linii Liderzy </a:t>
            </a:r>
            <a:r>
              <a:rPr lang="pl-PL" sz="2400" dirty="0" smtClean="0">
                <a:solidFill>
                  <a:srgbClr val="003399"/>
                </a:solidFill>
              </a:rPr>
              <a:t>Sektorowi </a:t>
            </a:r>
            <a:r>
              <a:rPr lang="pl-PL" sz="2400" dirty="0">
                <a:solidFill>
                  <a:srgbClr val="003399"/>
                </a:solidFill>
              </a:rPr>
              <a:t>Bezpieczeństwa Żywności oraz </a:t>
            </a:r>
            <a:r>
              <a:rPr lang="pl-PL" sz="2400" dirty="0" smtClean="0">
                <a:solidFill>
                  <a:srgbClr val="003399"/>
                </a:solidFill>
              </a:rPr>
              <a:t>Standardów, </a:t>
            </a:r>
            <a:r>
              <a:rPr lang="pl-PL" sz="2400" dirty="0" smtClean="0">
                <a:solidFill>
                  <a:srgbClr val="003399"/>
                </a:solidFill>
              </a:rPr>
              <a:t>w zakresie </a:t>
            </a:r>
            <a:r>
              <a:rPr lang="pl-PL" sz="2400" dirty="0">
                <a:solidFill>
                  <a:srgbClr val="003399"/>
                </a:solidFill>
              </a:rPr>
              <a:t>50% czasu </a:t>
            </a:r>
            <a:r>
              <a:rPr lang="pl-PL" sz="2400" dirty="0" smtClean="0">
                <a:solidFill>
                  <a:srgbClr val="003399"/>
                </a:solidFill>
              </a:rPr>
              <a:t>jaki są oni zobowiązani poświęcić pracy na rzecz </a:t>
            </a:r>
            <a:r>
              <a:rPr lang="pl-PL" sz="2400" dirty="0">
                <a:solidFill>
                  <a:srgbClr val="003399"/>
                </a:solidFill>
              </a:rPr>
              <a:t>IDF.</a:t>
            </a:r>
          </a:p>
          <a:p>
            <a:pPr>
              <a:spcBef>
                <a:spcPts val="1200"/>
              </a:spcBef>
            </a:pPr>
            <a:r>
              <a:rPr lang="pl-PL" sz="2400" dirty="0" smtClean="0">
                <a:solidFill>
                  <a:srgbClr val="003399"/>
                </a:solidFill>
              </a:rPr>
              <a:t>Dyrektor Generalny IDF przekaże </a:t>
            </a:r>
            <a:r>
              <a:rPr lang="pl-PL" sz="2400" dirty="0" smtClean="0">
                <a:solidFill>
                  <a:srgbClr val="003399"/>
                </a:solidFill>
              </a:rPr>
              <a:t>wskazówki, </a:t>
            </a:r>
            <a:r>
              <a:rPr lang="pl-PL" sz="2400" dirty="0" smtClean="0">
                <a:solidFill>
                  <a:srgbClr val="003399"/>
                </a:solidFill>
              </a:rPr>
              <a:t>co kierunku prowadzonych prac dla </a:t>
            </a:r>
            <a:r>
              <a:rPr lang="pl-PL" sz="2400" dirty="0">
                <a:solidFill>
                  <a:srgbClr val="003399"/>
                </a:solidFill>
              </a:rPr>
              <a:t>Liderów </a:t>
            </a:r>
            <a:r>
              <a:rPr lang="pl-PL" sz="2400" dirty="0" smtClean="0">
                <a:solidFill>
                  <a:srgbClr val="003399"/>
                </a:solidFill>
              </a:rPr>
              <a:t>Sektorów </a:t>
            </a:r>
            <a:r>
              <a:rPr lang="pl-PL" sz="2400" dirty="0">
                <a:solidFill>
                  <a:srgbClr val="003399"/>
                </a:solidFill>
              </a:rPr>
              <a:t>Żywienia i Zrównoważonego Rozwoju, gdy </a:t>
            </a:r>
            <a:r>
              <a:rPr lang="pl-PL" sz="2400" dirty="0" smtClean="0">
                <a:solidFill>
                  <a:srgbClr val="003399"/>
                </a:solidFill>
              </a:rPr>
              <a:t>będą oni reprezentowali interesy </a:t>
            </a:r>
            <a:r>
              <a:rPr lang="pl-PL" sz="2400" dirty="0">
                <a:solidFill>
                  <a:srgbClr val="003399"/>
                </a:solidFill>
              </a:rPr>
              <a:t>IDF</a:t>
            </a:r>
            <a:r>
              <a:rPr lang="pl-PL" sz="2400" dirty="0" smtClean="0">
                <a:solidFill>
                  <a:srgbClr val="003399"/>
                </a:solidFill>
              </a:rPr>
              <a:t>.</a:t>
            </a:r>
            <a:endParaRPr lang="en-US" sz="2400" dirty="0" smtClean="0">
              <a:solidFill>
                <a:srgbClr val="003399"/>
              </a:solidFill>
            </a:endParaRPr>
          </a:p>
        </p:txBody>
      </p:sp>
      <p:sp>
        <p:nvSpPr>
          <p:cNvPr id="6" name="Title 1"/>
          <p:cNvSpPr txBox="1">
            <a:spLocks/>
          </p:cNvSpPr>
          <p:nvPr/>
        </p:nvSpPr>
        <p:spPr>
          <a:xfrm>
            <a:off x="1403648" y="404664"/>
            <a:ext cx="7488832"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rPr>
              <a:t>W jaki sposób IDF będzie współpracować</a:t>
            </a:r>
            <a:r>
              <a:rPr kumimoji="0" lang="pl-PL"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 z Liderami </a:t>
            </a:r>
            <a:r>
              <a:rPr kumimoji="0" lang="pl-PL"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Sektorowymi</a:t>
            </a:r>
            <a:r>
              <a:rPr kumimoji="0" lang="en-GB" sz="2800" b="1" i="0" u="none" strike="noStrike" kern="1200" cap="none" spc="0" normalizeH="0" noProof="0" dirty="0" smtClean="0">
                <a:ln>
                  <a:noFill/>
                </a:ln>
                <a:solidFill>
                  <a:srgbClr val="003399"/>
                </a:solidFill>
                <a:effectLst/>
                <a:uLnTx/>
                <a:uFillTx/>
                <a:latin typeface="Arial" pitchFamily="34" charset="0"/>
                <a:ea typeface="+mj-ea"/>
                <a:cs typeface="Arial" pitchFamily="34" charset="0"/>
              </a:rPr>
              <a:t>?</a:t>
            </a:r>
            <a:endParaRPr kumimoji="0" lang="en-GB" sz="2800" b="1" i="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97079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537320" y="116632"/>
            <a:ext cx="7499176" cy="1143000"/>
          </a:xfrm>
        </p:spPr>
        <p:txBody>
          <a:bodyPr/>
          <a:lstStyle/>
          <a:p>
            <a:pPr algn="l"/>
            <a:r>
              <a:rPr lang="pl-PL" sz="2800" b="1" dirty="0" smtClean="0">
                <a:solidFill>
                  <a:srgbClr val="003399"/>
                </a:solidFill>
              </a:rPr>
              <a:t>Struktura Organizacyjna Zarządu </a:t>
            </a:r>
            <a:r>
              <a:rPr lang="nb-NO" sz="2800" b="1" dirty="0" smtClean="0">
                <a:solidFill>
                  <a:srgbClr val="003399"/>
                </a:solidFill>
              </a:rPr>
              <a:t>IDF</a:t>
            </a:r>
            <a:r>
              <a:rPr lang="pl-PL" sz="2800" b="1" dirty="0" smtClean="0">
                <a:solidFill>
                  <a:srgbClr val="003399"/>
                </a:solidFill>
              </a:rPr>
              <a:t> w</a:t>
            </a:r>
            <a:r>
              <a:rPr lang="nb-NO" sz="2800" b="1" dirty="0" smtClean="0">
                <a:solidFill>
                  <a:srgbClr val="003399"/>
                </a:solidFill>
              </a:rPr>
              <a:t> </a:t>
            </a:r>
            <a:r>
              <a:rPr lang="pl-PL" sz="2800" b="1" dirty="0" smtClean="0">
                <a:solidFill>
                  <a:srgbClr val="003399"/>
                </a:solidFill>
              </a:rPr>
              <a:t>październiku </a:t>
            </a:r>
            <a:r>
              <a:rPr lang="nb-NO" sz="2800" b="1" dirty="0" smtClean="0">
                <a:solidFill>
                  <a:srgbClr val="003399"/>
                </a:solidFill>
              </a:rPr>
              <a:t>2014</a:t>
            </a:r>
            <a:endParaRPr lang="en-GB" sz="2800" b="1" dirty="0">
              <a:solidFill>
                <a:srgbClr val="003399"/>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60604175"/>
              </p:ext>
            </p:extLst>
          </p:nvPr>
        </p:nvGraphicFramePr>
        <p:xfrm>
          <a:off x="1043609" y="1124744"/>
          <a:ext cx="79208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661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7664" y="260648"/>
            <a:ext cx="7128792" cy="796950"/>
          </a:xfrm>
        </p:spPr>
        <p:txBody>
          <a:bodyPr>
            <a:normAutofit/>
          </a:bodyPr>
          <a:lstStyle/>
          <a:p>
            <a:r>
              <a:rPr lang="pl-PL" sz="2800" b="1" dirty="0" smtClean="0">
                <a:solidFill>
                  <a:srgbClr val="003399"/>
                </a:solidFill>
              </a:rPr>
              <a:t>Nowa Struktura Zarządu </a:t>
            </a:r>
            <a:r>
              <a:rPr lang="en-GB" sz="2800" b="1" dirty="0" smtClean="0">
                <a:solidFill>
                  <a:srgbClr val="003399"/>
                </a:solidFill>
              </a:rPr>
              <a:t>IDF</a:t>
            </a:r>
            <a:endParaRPr lang="en-GB" sz="2800" b="1" dirty="0">
              <a:solidFill>
                <a:srgbClr val="003399"/>
              </a:solidFill>
            </a:endParaRPr>
          </a:p>
        </p:txBody>
      </p:sp>
      <p:sp>
        <p:nvSpPr>
          <p:cNvPr id="31" name="Rectangle 30"/>
          <p:cNvSpPr/>
          <p:nvPr/>
        </p:nvSpPr>
        <p:spPr>
          <a:xfrm>
            <a:off x="1006428" y="5949280"/>
            <a:ext cx="7093964" cy="646331"/>
          </a:xfrm>
          <a:prstGeom prst="rect">
            <a:avLst/>
          </a:prstGeom>
          <a:solidFill>
            <a:schemeClr val="accent1">
              <a:lumMod val="20000"/>
              <a:lumOff val="80000"/>
            </a:schemeClr>
          </a:solidFill>
        </p:spPr>
        <p:txBody>
          <a:bodyPr wrap="square">
            <a:spAutoFit/>
          </a:bodyPr>
          <a:lstStyle/>
          <a:p>
            <a:pPr marL="180975">
              <a:tabLst>
                <a:tab pos="180975" algn="l"/>
              </a:tabLst>
            </a:pPr>
            <a:r>
              <a:rPr lang="en-NZ" sz="1200" b="1" dirty="0" smtClean="0">
                <a:solidFill>
                  <a:schemeClr val="tx2"/>
                </a:solidFill>
              </a:rPr>
              <a:t>* </a:t>
            </a:r>
            <a:r>
              <a:rPr lang="pl-PL" sz="1200" b="1" dirty="0" smtClean="0">
                <a:solidFill>
                  <a:schemeClr val="tx2"/>
                </a:solidFill>
              </a:rPr>
              <a:t>Wiodący Pracownik Techniczny dla każdego obszaru priorytetowego lecz działa w ramach zespołu we wszystkich obszarach priorytetowych plus wszystkich innych obszarach pracy IDF (wszystkie obszary pracy, wszystkie Stałe Komitety, wszystkie Grupy Zadaniowe, itd.).</a:t>
            </a:r>
            <a:endParaRPr lang="en-NZ" sz="1200" b="1" dirty="0">
              <a:solidFill>
                <a:schemeClr val="tx2"/>
              </a:solidFill>
            </a:endParaRPr>
          </a:p>
        </p:txBody>
      </p:sp>
      <p:sp>
        <p:nvSpPr>
          <p:cNvPr id="33" name="Rectangle 32"/>
          <p:cNvSpPr/>
          <p:nvPr/>
        </p:nvSpPr>
        <p:spPr>
          <a:xfrm>
            <a:off x="1006428" y="4221848"/>
            <a:ext cx="7093964" cy="14825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4" name="Straight Connector 33"/>
          <p:cNvCxnSpPr>
            <a:endCxn id="52" idx="0"/>
          </p:cNvCxnSpPr>
          <p:nvPr/>
        </p:nvCxnSpPr>
        <p:spPr>
          <a:xfrm>
            <a:off x="5804843" y="2853696"/>
            <a:ext cx="0" cy="213595"/>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958756" y="980728"/>
            <a:ext cx="1278730" cy="639365"/>
            <a:chOff x="3360651" y="2857"/>
            <a:chExt cx="1278730" cy="639365"/>
          </a:xfrm>
          <a:solidFill>
            <a:schemeClr val="accent1"/>
          </a:solidFill>
        </p:grpSpPr>
        <p:sp>
          <p:nvSpPr>
            <p:cNvPr id="36" name="Rectangle 35"/>
            <p:cNvSpPr/>
            <p:nvPr/>
          </p:nvSpPr>
          <p:spPr>
            <a:xfrm>
              <a:off x="3360651" y="2857"/>
              <a:ext cx="1278730" cy="639365"/>
            </a:xfrm>
            <a:prstGeom prst="rect">
              <a:avLst/>
            </a:prstGeom>
            <a:grpFill/>
            <a:ln w="25400">
              <a:solidFill>
                <a:schemeClr val="accent1">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3360651" y="2857"/>
              <a:ext cx="1278730" cy="639365"/>
            </a:xfrm>
            <a:prstGeom prst="rect">
              <a:avLst/>
            </a:prstGeom>
            <a:grpFill/>
            <a:ln w="25400">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Dyrektor Generalny</a:t>
              </a:r>
              <a:endParaRPr lang="en-NZ" sz="1300" kern="1200" dirty="0"/>
            </a:p>
          </p:txBody>
        </p:sp>
      </p:grpSp>
      <p:grpSp>
        <p:nvGrpSpPr>
          <p:cNvPr id="38" name="Group 37"/>
          <p:cNvGrpSpPr/>
          <p:nvPr/>
        </p:nvGrpSpPr>
        <p:grpSpPr>
          <a:xfrm>
            <a:off x="2501182" y="1823462"/>
            <a:ext cx="1800200" cy="770726"/>
            <a:chOff x="3360651" y="-120875"/>
            <a:chExt cx="1278730" cy="987828"/>
          </a:xfrm>
          <a:solidFill>
            <a:schemeClr val="accent1"/>
          </a:solidFill>
        </p:grpSpPr>
        <p:sp>
          <p:nvSpPr>
            <p:cNvPr id="39" name="Rectangle 38"/>
            <p:cNvSpPr/>
            <p:nvPr/>
          </p:nvSpPr>
          <p:spPr>
            <a:xfrm>
              <a:off x="3360651" y="2857"/>
              <a:ext cx="1278730" cy="639365"/>
            </a:xfrm>
            <a:prstGeom prst="rect">
              <a:avLst/>
            </a:prstGeom>
            <a:grpFill/>
            <a:ln w="25400">
              <a:solidFill>
                <a:schemeClr val="accent1">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39"/>
            <p:cNvSpPr/>
            <p:nvPr/>
          </p:nvSpPr>
          <p:spPr>
            <a:xfrm>
              <a:off x="3360651" y="-120875"/>
              <a:ext cx="1278730" cy="987828"/>
            </a:xfrm>
            <a:prstGeom prst="rect">
              <a:avLst/>
            </a:prstGeom>
            <a:grpFill/>
            <a:ln w="25400">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Pracownicy Administracyjni i Rzecznicy</a:t>
              </a:r>
              <a:endParaRPr lang="en-NZ" sz="1300" kern="1200" dirty="0"/>
            </a:p>
          </p:txBody>
        </p:sp>
      </p:grpSp>
      <p:grpSp>
        <p:nvGrpSpPr>
          <p:cNvPr id="51" name="Group 50"/>
          <p:cNvGrpSpPr/>
          <p:nvPr/>
        </p:nvGrpSpPr>
        <p:grpSpPr>
          <a:xfrm>
            <a:off x="5165478" y="3067291"/>
            <a:ext cx="1278730" cy="639365"/>
            <a:chOff x="3360651" y="2857"/>
            <a:chExt cx="1278730" cy="639365"/>
          </a:xfrm>
          <a:solidFill>
            <a:schemeClr val="accent1"/>
          </a:solidFill>
        </p:grpSpPr>
        <p:sp>
          <p:nvSpPr>
            <p:cNvPr id="52" name="Rectangle 51"/>
            <p:cNvSpPr/>
            <p:nvPr/>
          </p:nvSpPr>
          <p:spPr>
            <a:xfrm>
              <a:off x="3360651" y="2857"/>
              <a:ext cx="1278730" cy="639365"/>
            </a:xfrm>
            <a:prstGeom prst="rect">
              <a:avLst/>
            </a:prstGeom>
            <a:grpFill/>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p:cNvSpPr/>
            <p:nvPr/>
          </p:nvSpPr>
          <p:spPr>
            <a:xfrm>
              <a:off x="3360651" y="2857"/>
              <a:ext cx="1278730" cy="639365"/>
            </a:xfrm>
            <a:prstGeom prst="rect">
              <a:avLst/>
            </a:prstGeom>
            <a:grpFill/>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Szef Sektora Bezpieczeństwa Żywności</a:t>
              </a:r>
              <a:endParaRPr lang="en-NZ" sz="1300" kern="1200" dirty="0"/>
            </a:p>
          </p:txBody>
        </p:sp>
      </p:grpSp>
      <p:grpSp>
        <p:nvGrpSpPr>
          <p:cNvPr id="63" name="Group 62"/>
          <p:cNvGrpSpPr/>
          <p:nvPr/>
        </p:nvGrpSpPr>
        <p:grpSpPr>
          <a:xfrm>
            <a:off x="5165478" y="3717792"/>
            <a:ext cx="1278730" cy="248522"/>
            <a:chOff x="3360651" y="2857"/>
            <a:chExt cx="1278730" cy="639365"/>
          </a:xfrm>
          <a:solidFill>
            <a:schemeClr val="tx2">
              <a:lumMod val="40000"/>
              <a:lumOff val="60000"/>
            </a:schemeClr>
          </a:solidFill>
        </p:grpSpPr>
        <p:sp>
          <p:nvSpPr>
            <p:cNvPr id="64" name="Rectangle 63"/>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ectangle 64"/>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0.5 FTE </a:t>
              </a:r>
            </a:p>
          </p:txBody>
        </p:sp>
      </p:grpSp>
      <p:grpSp>
        <p:nvGrpSpPr>
          <p:cNvPr id="66" name="Group 65"/>
          <p:cNvGrpSpPr/>
          <p:nvPr/>
        </p:nvGrpSpPr>
        <p:grpSpPr>
          <a:xfrm>
            <a:off x="6821662" y="3067290"/>
            <a:ext cx="1278730" cy="639365"/>
            <a:chOff x="3360651" y="2857"/>
            <a:chExt cx="1278730" cy="639365"/>
          </a:xfrm>
        </p:grpSpPr>
        <p:sp>
          <p:nvSpPr>
            <p:cNvPr id="67" name="Rectangle 66"/>
            <p:cNvSpPr/>
            <p:nvPr/>
          </p:nvSpPr>
          <p:spPr>
            <a:xfrm>
              <a:off x="3360651" y="2857"/>
              <a:ext cx="1278730" cy="639365"/>
            </a:xfrm>
            <a:prstGeom prst="rect">
              <a:avLst/>
            </a:prstGeom>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ectangle 67"/>
            <p:cNvSpPr/>
            <p:nvPr/>
          </p:nvSpPr>
          <p:spPr>
            <a:xfrm>
              <a:off x="3360651" y="2857"/>
              <a:ext cx="1278730" cy="639365"/>
            </a:xfrm>
            <a:prstGeom prst="rect">
              <a:avLst/>
            </a:prstGeom>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Szef Sektora Standardów</a:t>
              </a:r>
              <a:endParaRPr lang="en-NZ" sz="1300" kern="1200" dirty="0"/>
            </a:p>
          </p:txBody>
        </p:sp>
      </p:grpSp>
      <p:grpSp>
        <p:nvGrpSpPr>
          <p:cNvPr id="72" name="Group 71"/>
          <p:cNvGrpSpPr/>
          <p:nvPr/>
        </p:nvGrpSpPr>
        <p:grpSpPr>
          <a:xfrm>
            <a:off x="5686948" y="4510328"/>
            <a:ext cx="1278730" cy="639365"/>
            <a:chOff x="3360651" y="2857"/>
            <a:chExt cx="1278730" cy="639365"/>
          </a:xfrm>
        </p:grpSpPr>
        <p:sp>
          <p:nvSpPr>
            <p:cNvPr id="73" name="Rectangle 72"/>
            <p:cNvSpPr/>
            <p:nvPr/>
          </p:nvSpPr>
          <p:spPr>
            <a:xfrm>
              <a:off x="3360651" y="2857"/>
              <a:ext cx="1278730" cy="639365"/>
            </a:xfrm>
            <a:prstGeom prst="rect">
              <a:avLst/>
            </a:prstGeom>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ectangle 73"/>
            <p:cNvSpPr/>
            <p:nvPr/>
          </p:nvSpPr>
          <p:spPr>
            <a:xfrm>
              <a:off x="3360651" y="2857"/>
              <a:ext cx="1278730" cy="639365"/>
            </a:xfrm>
            <a:prstGeom prst="rect">
              <a:avLst/>
            </a:prstGeom>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Aft>
                  <a:spcPct val="35000"/>
                </a:spcAft>
              </a:pPr>
              <a:r>
                <a:rPr lang="pl-PL" sz="1300" dirty="0" smtClean="0"/>
                <a:t>Pracownik Techniczny</a:t>
              </a:r>
              <a:r>
                <a:rPr lang="en-NZ" sz="1300" dirty="0" smtClean="0"/>
                <a:t>*</a:t>
              </a:r>
              <a:endParaRPr lang="en-NZ" sz="1300" dirty="0"/>
            </a:p>
          </p:txBody>
        </p:sp>
      </p:grpSp>
      <p:grpSp>
        <p:nvGrpSpPr>
          <p:cNvPr id="75" name="Group 74"/>
          <p:cNvGrpSpPr/>
          <p:nvPr/>
        </p:nvGrpSpPr>
        <p:grpSpPr>
          <a:xfrm>
            <a:off x="3958756" y="4509880"/>
            <a:ext cx="1278730" cy="711373"/>
            <a:chOff x="3360651" y="-69151"/>
            <a:chExt cx="1278730" cy="711373"/>
          </a:xfrm>
        </p:grpSpPr>
        <p:sp>
          <p:nvSpPr>
            <p:cNvPr id="76" name="Rectangle 75"/>
            <p:cNvSpPr/>
            <p:nvPr/>
          </p:nvSpPr>
          <p:spPr>
            <a:xfrm>
              <a:off x="3360651" y="-69151"/>
              <a:ext cx="1278730" cy="711373"/>
            </a:xfrm>
            <a:prstGeom prst="rect">
              <a:avLst/>
            </a:prstGeom>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Rectangle 76"/>
            <p:cNvSpPr/>
            <p:nvPr/>
          </p:nvSpPr>
          <p:spPr>
            <a:xfrm>
              <a:off x="3360651" y="-69151"/>
              <a:ext cx="1278730" cy="711373"/>
            </a:xfrm>
            <a:prstGeom prst="rect">
              <a:avLst/>
            </a:prstGeom>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Aft>
                  <a:spcPct val="35000"/>
                </a:spcAft>
              </a:pPr>
              <a:r>
                <a:rPr lang="pl-PL" sz="1300" dirty="0" smtClean="0"/>
                <a:t>Pracownik Techniczny</a:t>
              </a:r>
              <a:r>
                <a:rPr lang="en-NZ" sz="1300" dirty="0" smtClean="0"/>
                <a:t>*</a:t>
              </a:r>
              <a:endParaRPr lang="en-NZ" sz="1300" dirty="0"/>
            </a:p>
          </p:txBody>
        </p:sp>
      </p:grpSp>
      <p:grpSp>
        <p:nvGrpSpPr>
          <p:cNvPr id="92" name="Group 91"/>
          <p:cNvGrpSpPr/>
          <p:nvPr/>
        </p:nvGrpSpPr>
        <p:grpSpPr>
          <a:xfrm>
            <a:off x="2158556" y="4509880"/>
            <a:ext cx="1278730" cy="639365"/>
            <a:chOff x="3360651" y="2857"/>
            <a:chExt cx="1278730" cy="639365"/>
          </a:xfrm>
          <a:noFill/>
        </p:grpSpPr>
        <p:sp>
          <p:nvSpPr>
            <p:cNvPr id="93" name="Rectangle 92"/>
            <p:cNvSpPr/>
            <p:nvPr/>
          </p:nvSpPr>
          <p:spPr>
            <a:xfrm>
              <a:off x="3360651" y="2857"/>
              <a:ext cx="1278730" cy="639365"/>
            </a:xfrm>
            <a:prstGeom prst="rect">
              <a:avLst/>
            </a:prstGeom>
            <a:grpFill/>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Rectangle 93"/>
            <p:cNvSpPr/>
            <p:nvPr/>
          </p:nvSpPr>
          <p:spPr>
            <a:xfrm>
              <a:off x="3360651" y="2857"/>
              <a:ext cx="1278730" cy="639365"/>
            </a:xfrm>
            <a:prstGeom prst="rect">
              <a:avLst/>
            </a:prstGeom>
            <a:solidFill>
              <a:schemeClr val="accent1"/>
            </a:solidFill>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dirty="0" smtClean="0"/>
                <a:t>Pracownik Techniczny</a:t>
              </a:r>
              <a:r>
                <a:rPr lang="en-NZ" sz="1300" kern="1200" dirty="0" smtClean="0"/>
                <a:t>*</a:t>
              </a:r>
              <a:endParaRPr lang="en-NZ" sz="1300" kern="1200" dirty="0"/>
            </a:p>
          </p:txBody>
        </p:sp>
      </p:grpSp>
      <p:cxnSp>
        <p:nvCxnSpPr>
          <p:cNvPr id="95" name="Straight Connector 94"/>
          <p:cNvCxnSpPr/>
          <p:nvPr/>
        </p:nvCxnSpPr>
        <p:spPr>
          <a:xfrm>
            <a:off x="4589414" y="1620093"/>
            <a:ext cx="0" cy="29392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598121" y="2852936"/>
            <a:ext cx="2862906" cy="7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461027" y="2853696"/>
            <a:ext cx="0" cy="2315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97921" y="4293408"/>
            <a:ext cx="3528392" cy="4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97921" y="4293408"/>
            <a:ext cx="0" cy="216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589414" y="4293856"/>
            <a:ext cx="0" cy="2733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335020" y="4293856"/>
            <a:ext cx="0" cy="2733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40" idx="3"/>
          </p:cNvCxnSpPr>
          <p:nvPr/>
        </p:nvCxnSpPr>
        <p:spPr>
          <a:xfrm flipH="1" flipV="1">
            <a:off x="4301382" y="2208825"/>
            <a:ext cx="296739" cy="489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821662" y="3717792"/>
            <a:ext cx="1278730" cy="248522"/>
            <a:chOff x="3360651" y="2857"/>
            <a:chExt cx="1278730" cy="639365"/>
          </a:xfrm>
          <a:solidFill>
            <a:schemeClr val="tx2">
              <a:lumMod val="40000"/>
              <a:lumOff val="60000"/>
            </a:schemeClr>
          </a:solidFill>
        </p:grpSpPr>
        <p:sp>
          <p:nvSpPr>
            <p:cNvPr id="109" name="Rectangle 108"/>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Rectangle 109"/>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0.5 FTE </a:t>
              </a:r>
            </a:p>
          </p:txBody>
        </p:sp>
      </p:grpSp>
      <p:grpSp>
        <p:nvGrpSpPr>
          <p:cNvPr id="111" name="Group 110"/>
          <p:cNvGrpSpPr/>
          <p:nvPr/>
        </p:nvGrpSpPr>
        <p:grpSpPr>
          <a:xfrm>
            <a:off x="2158556" y="5163062"/>
            <a:ext cx="1278730" cy="248522"/>
            <a:chOff x="3360651" y="2857"/>
            <a:chExt cx="1278730" cy="639365"/>
          </a:xfrm>
          <a:solidFill>
            <a:schemeClr val="tx2">
              <a:lumMod val="40000"/>
              <a:lumOff val="60000"/>
            </a:schemeClr>
          </a:solidFill>
        </p:grpSpPr>
        <p:sp>
          <p:nvSpPr>
            <p:cNvPr id="112" name="Rectangle 111"/>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Rectangle 112"/>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1 FTE </a:t>
              </a:r>
            </a:p>
          </p:txBody>
        </p:sp>
      </p:grpSp>
      <p:grpSp>
        <p:nvGrpSpPr>
          <p:cNvPr id="114" name="Group 113"/>
          <p:cNvGrpSpPr/>
          <p:nvPr/>
        </p:nvGrpSpPr>
        <p:grpSpPr>
          <a:xfrm>
            <a:off x="3958756" y="5149245"/>
            <a:ext cx="1278730" cy="248522"/>
            <a:chOff x="3360651" y="2857"/>
            <a:chExt cx="1278730" cy="639365"/>
          </a:xfrm>
          <a:solidFill>
            <a:schemeClr val="tx2">
              <a:lumMod val="40000"/>
              <a:lumOff val="60000"/>
            </a:schemeClr>
          </a:solidFill>
        </p:grpSpPr>
        <p:sp>
          <p:nvSpPr>
            <p:cNvPr id="115" name="Rectangle 114"/>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Rectangle 115"/>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1 FTE </a:t>
              </a:r>
            </a:p>
          </p:txBody>
        </p:sp>
      </p:grpSp>
      <p:grpSp>
        <p:nvGrpSpPr>
          <p:cNvPr id="117" name="Group 116"/>
          <p:cNvGrpSpPr/>
          <p:nvPr/>
        </p:nvGrpSpPr>
        <p:grpSpPr>
          <a:xfrm>
            <a:off x="5686948" y="5158400"/>
            <a:ext cx="1278730" cy="248522"/>
            <a:chOff x="3360651" y="2857"/>
            <a:chExt cx="1278730" cy="639365"/>
          </a:xfrm>
          <a:solidFill>
            <a:schemeClr val="tx2">
              <a:lumMod val="40000"/>
              <a:lumOff val="60000"/>
            </a:schemeClr>
          </a:solidFill>
        </p:grpSpPr>
        <p:sp>
          <p:nvSpPr>
            <p:cNvPr id="118" name="Rectangle 117"/>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Rectangle 118"/>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1 FTE</a:t>
              </a:r>
            </a:p>
          </p:txBody>
        </p:sp>
      </p:grpSp>
    </p:spTree>
    <p:extLst>
      <p:ext uri="{BB962C8B-B14F-4D97-AF65-F5344CB8AC3E}">
        <p14:creationId xmlns:p14="http://schemas.microsoft.com/office/powerpoint/2010/main" val="2096565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7664" y="260648"/>
            <a:ext cx="7128792" cy="796950"/>
          </a:xfrm>
        </p:spPr>
        <p:txBody>
          <a:bodyPr>
            <a:normAutofit fontScale="90000"/>
          </a:bodyPr>
          <a:lstStyle/>
          <a:p>
            <a:r>
              <a:rPr lang="pl-PL" sz="2800" b="1" dirty="0" smtClean="0">
                <a:solidFill>
                  <a:srgbClr val="003399"/>
                </a:solidFill>
              </a:rPr>
              <a:t>Nowa Struktura Zarządu</a:t>
            </a:r>
            <a:r>
              <a:rPr lang="en-GB" sz="2800" b="1" dirty="0" smtClean="0">
                <a:solidFill>
                  <a:srgbClr val="003399"/>
                </a:solidFill>
              </a:rPr>
              <a:t> </a:t>
            </a:r>
            <a:r>
              <a:rPr lang="en-GB" sz="2800" b="1" dirty="0" smtClean="0">
                <a:solidFill>
                  <a:srgbClr val="003399"/>
                </a:solidFill>
              </a:rPr>
              <a:t>IDF</a:t>
            </a:r>
            <a:r>
              <a:rPr lang="pl-PL" sz="2800" b="1" dirty="0" smtClean="0">
                <a:solidFill>
                  <a:srgbClr val="003399"/>
                </a:solidFill>
              </a:rPr>
              <a:t> – wariant z 4 liderami sektorowymi</a:t>
            </a:r>
            <a:endParaRPr lang="en-GB" sz="2800" b="1" dirty="0">
              <a:solidFill>
                <a:srgbClr val="003399"/>
              </a:solidFill>
            </a:endParaRPr>
          </a:p>
        </p:txBody>
      </p:sp>
      <p:sp>
        <p:nvSpPr>
          <p:cNvPr id="31" name="Rectangle 30"/>
          <p:cNvSpPr/>
          <p:nvPr/>
        </p:nvSpPr>
        <p:spPr>
          <a:xfrm>
            <a:off x="1006428" y="5949280"/>
            <a:ext cx="7488832" cy="646331"/>
          </a:xfrm>
          <a:prstGeom prst="rect">
            <a:avLst/>
          </a:prstGeom>
          <a:solidFill>
            <a:schemeClr val="accent1">
              <a:lumMod val="20000"/>
              <a:lumOff val="80000"/>
            </a:schemeClr>
          </a:solidFill>
        </p:spPr>
        <p:txBody>
          <a:bodyPr wrap="square">
            <a:spAutoFit/>
          </a:bodyPr>
          <a:lstStyle/>
          <a:p>
            <a:pPr marL="180975">
              <a:tabLst>
                <a:tab pos="180975" algn="l"/>
              </a:tabLst>
            </a:pPr>
            <a:r>
              <a:rPr lang="en-NZ" sz="1200" b="1" dirty="0" smtClean="0">
                <a:solidFill>
                  <a:schemeClr val="tx2"/>
                </a:solidFill>
              </a:rPr>
              <a:t>* </a:t>
            </a:r>
            <a:r>
              <a:rPr lang="pl-PL" sz="1200" b="1" dirty="0">
                <a:solidFill>
                  <a:schemeClr val="tx2"/>
                </a:solidFill>
              </a:rPr>
              <a:t>* Wiodący Pracownik Techniczny dla każdego obszaru priorytetowego lecz działa w ramach zespołu we wszystkich obszarach priorytetowych plus wszystkich innych obszarach pracy IDF (wszystkie obszary pracy, wszystkie Stałe Komitety, wszystkie Grupy Zadaniowe, itd.).</a:t>
            </a:r>
          </a:p>
        </p:txBody>
      </p:sp>
      <p:sp>
        <p:nvSpPr>
          <p:cNvPr id="33" name="Rectangle 32"/>
          <p:cNvSpPr/>
          <p:nvPr/>
        </p:nvSpPr>
        <p:spPr>
          <a:xfrm>
            <a:off x="1006428" y="4221848"/>
            <a:ext cx="7093964" cy="14825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4" name="Straight Connector 33"/>
          <p:cNvCxnSpPr>
            <a:endCxn id="52" idx="0"/>
          </p:cNvCxnSpPr>
          <p:nvPr/>
        </p:nvCxnSpPr>
        <p:spPr>
          <a:xfrm>
            <a:off x="5804843" y="2853696"/>
            <a:ext cx="0" cy="213595"/>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958756" y="980728"/>
            <a:ext cx="1278730" cy="639365"/>
            <a:chOff x="3360651" y="2857"/>
            <a:chExt cx="1278730" cy="639365"/>
          </a:xfrm>
          <a:solidFill>
            <a:schemeClr val="accent1"/>
          </a:solidFill>
        </p:grpSpPr>
        <p:sp>
          <p:nvSpPr>
            <p:cNvPr id="36" name="Rectangle 35"/>
            <p:cNvSpPr/>
            <p:nvPr/>
          </p:nvSpPr>
          <p:spPr>
            <a:xfrm>
              <a:off x="3360651" y="2857"/>
              <a:ext cx="1278730" cy="639365"/>
            </a:xfrm>
            <a:prstGeom prst="rect">
              <a:avLst/>
            </a:prstGeom>
            <a:grpFill/>
            <a:ln w="25400">
              <a:solidFill>
                <a:schemeClr val="accent1">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3360651" y="2857"/>
              <a:ext cx="1278730" cy="639365"/>
            </a:xfrm>
            <a:prstGeom prst="rect">
              <a:avLst/>
            </a:prstGeom>
            <a:grpFill/>
            <a:ln w="25400">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Dyrektor Generalny (DG)</a:t>
              </a:r>
              <a:endParaRPr lang="en-NZ" sz="1300" kern="1200" dirty="0"/>
            </a:p>
          </p:txBody>
        </p:sp>
      </p:grpSp>
      <p:grpSp>
        <p:nvGrpSpPr>
          <p:cNvPr id="38" name="Group 37"/>
          <p:cNvGrpSpPr/>
          <p:nvPr/>
        </p:nvGrpSpPr>
        <p:grpSpPr>
          <a:xfrm>
            <a:off x="2501182" y="1823462"/>
            <a:ext cx="1800200" cy="770726"/>
            <a:chOff x="3360651" y="-120875"/>
            <a:chExt cx="1278730" cy="987828"/>
          </a:xfrm>
          <a:solidFill>
            <a:schemeClr val="accent1"/>
          </a:solidFill>
        </p:grpSpPr>
        <p:sp>
          <p:nvSpPr>
            <p:cNvPr id="39" name="Rectangle 38"/>
            <p:cNvSpPr/>
            <p:nvPr/>
          </p:nvSpPr>
          <p:spPr>
            <a:xfrm>
              <a:off x="3360651" y="2857"/>
              <a:ext cx="1278730" cy="639365"/>
            </a:xfrm>
            <a:prstGeom prst="rect">
              <a:avLst/>
            </a:prstGeom>
            <a:grpFill/>
            <a:ln w="25400">
              <a:solidFill>
                <a:schemeClr val="accent1">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39"/>
            <p:cNvSpPr/>
            <p:nvPr/>
          </p:nvSpPr>
          <p:spPr>
            <a:xfrm>
              <a:off x="3360651" y="-120875"/>
              <a:ext cx="1278730" cy="987828"/>
            </a:xfrm>
            <a:prstGeom prst="rect">
              <a:avLst/>
            </a:prstGeom>
            <a:grpFill/>
            <a:ln w="25400">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Pracownicy Administracyjni i Rzecznicy</a:t>
              </a:r>
              <a:endParaRPr lang="en-NZ" sz="1300" kern="1200" dirty="0"/>
            </a:p>
          </p:txBody>
        </p:sp>
      </p:grpSp>
      <p:grpSp>
        <p:nvGrpSpPr>
          <p:cNvPr id="44" name="Group 43"/>
          <p:cNvGrpSpPr/>
          <p:nvPr/>
        </p:nvGrpSpPr>
        <p:grpSpPr>
          <a:xfrm>
            <a:off x="1006428" y="3067291"/>
            <a:ext cx="1278730" cy="639365"/>
            <a:chOff x="3360651" y="2857"/>
            <a:chExt cx="1278730" cy="639365"/>
          </a:xfrm>
          <a:solidFill>
            <a:schemeClr val="accent3">
              <a:lumMod val="75000"/>
            </a:schemeClr>
          </a:solidFill>
        </p:grpSpPr>
        <p:sp>
          <p:nvSpPr>
            <p:cNvPr id="45" name="Rectangle 44"/>
            <p:cNvSpPr/>
            <p:nvPr/>
          </p:nvSpPr>
          <p:spPr>
            <a:xfrm>
              <a:off x="3360651" y="2857"/>
              <a:ext cx="1278730" cy="639365"/>
            </a:xfrm>
            <a:prstGeom prst="rect">
              <a:avLst/>
            </a:prstGeom>
            <a:grpFill/>
            <a:ln w="25400">
              <a:solidFill>
                <a:schemeClr val="accent3">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46"/>
            <p:cNvSpPr/>
            <p:nvPr/>
          </p:nvSpPr>
          <p:spPr>
            <a:xfrm>
              <a:off x="3360651" y="2857"/>
              <a:ext cx="1278730" cy="639365"/>
            </a:xfrm>
            <a:prstGeom prst="rect">
              <a:avLst/>
            </a:prstGeom>
            <a:grpFill/>
            <a:ln w="25400">
              <a:solidFill>
                <a:schemeClr val="accent3">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Lider Sektora Zrównoważonego Rozwoju</a:t>
              </a:r>
              <a:endParaRPr lang="en-NZ" sz="1300" kern="1200" dirty="0"/>
            </a:p>
          </p:txBody>
        </p:sp>
      </p:grpSp>
      <p:grpSp>
        <p:nvGrpSpPr>
          <p:cNvPr id="48" name="Group 47"/>
          <p:cNvGrpSpPr/>
          <p:nvPr/>
        </p:nvGrpSpPr>
        <p:grpSpPr>
          <a:xfrm>
            <a:off x="2789214" y="3067291"/>
            <a:ext cx="1278730" cy="639365"/>
            <a:chOff x="3360651" y="2857"/>
            <a:chExt cx="1278730" cy="639365"/>
          </a:xfrm>
          <a:solidFill>
            <a:schemeClr val="accent3">
              <a:lumMod val="75000"/>
            </a:schemeClr>
          </a:solidFill>
        </p:grpSpPr>
        <p:sp>
          <p:nvSpPr>
            <p:cNvPr id="49" name="Rectangle 48"/>
            <p:cNvSpPr/>
            <p:nvPr/>
          </p:nvSpPr>
          <p:spPr>
            <a:xfrm>
              <a:off x="3360651" y="2857"/>
              <a:ext cx="1278730" cy="639365"/>
            </a:xfrm>
            <a:prstGeom prst="rect">
              <a:avLst/>
            </a:prstGeom>
            <a:grpFill/>
            <a:ln w="25400">
              <a:solidFill>
                <a:schemeClr val="accent3">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ectangle 49"/>
            <p:cNvSpPr/>
            <p:nvPr/>
          </p:nvSpPr>
          <p:spPr>
            <a:xfrm>
              <a:off x="3360651" y="2857"/>
              <a:ext cx="1278730" cy="639365"/>
            </a:xfrm>
            <a:prstGeom prst="rect">
              <a:avLst/>
            </a:prstGeom>
            <a:grpFill/>
            <a:ln w="25400">
              <a:solidFill>
                <a:schemeClr val="accent3">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Lider Sektora Żywienie</a:t>
              </a:r>
              <a:endParaRPr lang="en-NZ" sz="1300" kern="1200" dirty="0"/>
            </a:p>
          </p:txBody>
        </p:sp>
      </p:grpSp>
      <p:grpSp>
        <p:nvGrpSpPr>
          <p:cNvPr id="51" name="Group 50"/>
          <p:cNvGrpSpPr/>
          <p:nvPr/>
        </p:nvGrpSpPr>
        <p:grpSpPr>
          <a:xfrm>
            <a:off x="5165478" y="3067291"/>
            <a:ext cx="1278730" cy="639365"/>
            <a:chOff x="3360651" y="2857"/>
            <a:chExt cx="1278730" cy="639365"/>
          </a:xfrm>
          <a:solidFill>
            <a:schemeClr val="accent1"/>
          </a:solidFill>
        </p:grpSpPr>
        <p:sp>
          <p:nvSpPr>
            <p:cNvPr id="52" name="Rectangle 51"/>
            <p:cNvSpPr/>
            <p:nvPr/>
          </p:nvSpPr>
          <p:spPr>
            <a:xfrm>
              <a:off x="3360651" y="2857"/>
              <a:ext cx="1278730" cy="639365"/>
            </a:xfrm>
            <a:prstGeom prst="rect">
              <a:avLst/>
            </a:prstGeom>
            <a:grpFill/>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p:cNvSpPr/>
            <p:nvPr/>
          </p:nvSpPr>
          <p:spPr>
            <a:xfrm>
              <a:off x="3360651" y="2857"/>
              <a:ext cx="1278730" cy="639365"/>
            </a:xfrm>
            <a:prstGeom prst="rect">
              <a:avLst/>
            </a:prstGeom>
            <a:grpFill/>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Lider Sektora Bezpieczeństwo Żywności</a:t>
              </a:r>
              <a:endParaRPr lang="en-NZ" sz="1300" kern="1200" dirty="0"/>
            </a:p>
          </p:txBody>
        </p:sp>
      </p:grpSp>
      <p:grpSp>
        <p:nvGrpSpPr>
          <p:cNvPr id="54" name="Group 53"/>
          <p:cNvGrpSpPr/>
          <p:nvPr/>
        </p:nvGrpSpPr>
        <p:grpSpPr>
          <a:xfrm>
            <a:off x="2789214" y="3717792"/>
            <a:ext cx="1278730" cy="248522"/>
            <a:chOff x="3360651" y="2857"/>
            <a:chExt cx="1278730" cy="639365"/>
          </a:xfrm>
          <a:solidFill>
            <a:schemeClr val="accent3">
              <a:lumMod val="40000"/>
              <a:lumOff val="60000"/>
            </a:schemeClr>
          </a:solidFill>
        </p:grpSpPr>
        <p:sp>
          <p:nvSpPr>
            <p:cNvPr id="55" name="Rectangle 54"/>
            <p:cNvSpPr/>
            <p:nvPr/>
          </p:nvSpPr>
          <p:spPr>
            <a:xfrm>
              <a:off x="3360651" y="2857"/>
              <a:ext cx="1278730" cy="639365"/>
            </a:xfrm>
            <a:prstGeom prst="rect">
              <a:avLst/>
            </a:prstGeom>
            <a:grpFill/>
            <a:ln w="25400">
              <a:solidFill>
                <a:schemeClr val="accent3">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58"/>
            <p:cNvSpPr/>
            <p:nvPr/>
          </p:nvSpPr>
          <p:spPr>
            <a:xfrm>
              <a:off x="3360651" y="2857"/>
              <a:ext cx="1278730" cy="639365"/>
            </a:xfrm>
            <a:prstGeom prst="rect">
              <a:avLst/>
            </a:prstGeom>
            <a:grpFill/>
            <a:ln w="25400">
              <a:solidFill>
                <a:schemeClr val="accent3">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accent3">
                      <a:lumMod val="50000"/>
                    </a:schemeClr>
                  </a:solidFill>
                </a:rPr>
                <a:t> GDP</a:t>
              </a:r>
            </a:p>
          </p:txBody>
        </p:sp>
      </p:grpSp>
      <p:grpSp>
        <p:nvGrpSpPr>
          <p:cNvPr id="60" name="Group 59"/>
          <p:cNvGrpSpPr/>
          <p:nvPr/>
        </p:nvGrpSpPr>
        <p:grpSpPr>
          <a:xfrm>
            <a:off x="1006428" y="3717792"/>
            <a:ext cx="1278730" cy="248522"/>
            <a:chOff x="3360651" y="2857"/>
            <a:chExt cx="1278730" cy="639365"/>
          </a:xfrm>
          <a:solidFill>
            <a:schemeClr val="accent3">
              <a:lumMod val="40000"/>
              <a:lumOff val="60000"/>
            </a:schemeClr>
          </a:solidFill>
        </p:grpSpPr>
        <p:sp>
          <p:nvSpPr>
            <p:cNvPr id="61" name="Rectangle 60"/>
            <p:cNvSpPr/>
            <p:nvPr/>
          </p:nvSpPr>
          <p:spPr>
            <a:xfrm>
              <a:off x="3360651" y="2857"/>
              <a:ext cx="1278730" cy="639365"/>
            </a:xfrm>
            <a:prstGeom prst="rect">
              <a:avLst/>
            </a:prstGeom>
            <a:grpFill/>
            <a:ln>
              <a:solidFill>
                <a:schemeClr val="accent3">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Rectangle 61"/>
            <p:cNvSpPr/>
            <p:nvPr/>
          </p:nvSpPr>
          <p:spPr>
            <a:xfrm>
              <a:off x="3360651" y="2857"/>
              <a:ext cx="1278730" cy="6393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en-NZ" sz="1000" dirty="0" smtClean="0">
                  <a:solidFill>
                    <a:schemeClr val="accent3">
                      <a:lumMod val="50000"/>
                    </a:schemeClr>
                  </a:solidFill>
                </a:rPr>
                <a:t>GDP</a:t>
              </a:r>
            </a:p>
          </p:txBody>
        </p:sp>
      </p:grpSp>
      <p:grpSp>
        <p:nvGrpSpPr>
          <p:cNvPr id="63" name="Group 62"/>
          <p:cNvGrpSpPr/>
          <p:nvPr/>
        </p:nvGrpSpPr>
        <p:grpSpPr>
          <a:xfrm>
            <a:off x="5165478" y="3717792"/>
            <a:ext cx="1278730" cy="248522"/>
            <a:chOff x="3360651" y="2857"/>
            <a:chExt cx="1278730" cy="639365"/>
          </a:xfrm>
          <a:solidFill>
            <a:schemeClr val="tx2">
              <a:lumMod val="40000"/>
              <a:lumOff val="60000"/>
            </a:schemeClr>
          </a:solidFill>
        </p:grpSpPr>
        <p:sp>
          <p:nvSpPr>
            <p:cNvPr id="64" name="Rectangle 63"/>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ectangle 64"/>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0.5 FTE </a:t>
              </a:r>
            </a:p>
          </p:txBody>
        </p:sp>
      </p:grpSp>
      <p:grpSp>
        <p:nvGrpSpPr>
          <p:cNvPr id="66" name="Group 65"/>
          <p:cNvGrpSpPr/>
          <p:nvPr/>
        </p:nvGrpSpPr>
        <p:grpSpPr>
          <a:xfrm>
            <a:off x="6821662" y="3067290"/>
            <a:ext cx="1278730" cy="639365"/>
            <a:chOff x="3360651" y="2857"/>
            <a:chExt cx="1278730" cy="639365"/>
          </a:xfrm>
        </p:grpSpPr>
        <p:sp>
          <p:nvSpPr>
            <p:cNvPr id="67" name="Rectangle 66"/>
            <p:cNvSpPr/>
            <p:nvPr/>
          </p:nvSpPr>
          <p:spPr>
            <a:xfrm>
              <a:off x="3360651" y="2857"/>
              <a:ext cx="1278730" cy="639365"/>
            </a:xfrm>
            <a:prstGeom prst="rect">
              <a:avLst/>
            </a:prstGeom>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ectangle 67"/>
            <p:cNvSpPr/>
            <p:nvPr/>
          </p:nvSpPr>
          <p:spPr>
            <a:xfrm>
              <a:off x="3360651" y="2857"/>
              <a:ext cx="1278730" cy="639365"/>
            </a:xfrm>
            <a:prstGeom prst="rect">
              <a:avLst/>
            </a:prstGeom>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spcBef>
                  <a:spcPct val="0"/>
                </a:spcBef>
                <a:spcAft>
                  <a:spcPts val="0"/>
                </a:spcAft>
              </a:pPr>
              <a:r>
                <a:rPr lang="pl-PL" sz="1300" dirty="0" smtClean="0"/>
                <a:t>Lider Sektora Standardy</a:t>
              </a:r>
              <a:endParaRPr lang="en-NZ" sz="1300" kern="1200" dirty="0"/>
            </a:p>
          </p:txBody>
        </p:sp>
      </p:grpSp>
      <p:grpSp>
        <p:nvGrpSpPr>
          <p:cNvPr id="72" name="Group 71"/>
          <p:cNvGrpSpPr/>
          <p:nvPr/>
        </p:nvGrpSpPr>
        <p:grpSpPr>
          <a:xfrm>
            <a:off x="5686948" y="4510328"/>
            <a:ext cx="1278730" cy="639365"/>
            <a:chOff x="3360651" y="2857"/>
            <a:chExt cx="1278730" cy="639365"/>
          </a:xfrm>
        </p:grpSpPr>
        <p:sp>
          <p:nvSpPr>
            <p:cNvPr id="73" name="Rectangle 72"/>
            <p:cNvSpPr/>
            <p:nvPr/>
          </p:nvSpPr>
          <p:spPr>
            <a:xfrm>
              <a:off x="3360651" y="2857"/>
              <a:ext cx="1278730" cy="639365"/>
            </a:xfrm>
            <a:prstGeom prst="rect">
              <a:avLst/>
            </a:prstGeom>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ectangle 73"/>
            <p:cNvSpPr/>
            <p:nvPr/>
          </p:nvSpPr>
          <p:spPr>
            <a:xfrm>
              <a:off x="3360651" y="2857"/>
              <a:ext cx="1278730" cy="639365"/>
            </a:xfrm>
            <a:prstGeom prst="rect">
              <a:avLst/>
            </a:prstGeom>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dirty="0" smtClean="0"/>
                <a:t>Pracowni Techniczny</a:t>
              </a:r>
              <a:r>
                <a:rPr lang="en-NZ" sz="1300" kern="1200" dirty="0" smtClean="0"/>
                <a:t>*</a:t>
              </a:r>
              <a:endParaRPr lang="en-NZ" sz="1300" kern="1200" dirty="0"/>
            </a:p>
          </p:txBody>
        </p:sp>
      </p:grpSp>
      <p:grpSp>
        <p:nvGrpSpPr>
          <p:cNvPr id="75" name="Group 74"/>
          <p:cNvGrpSpPr/>
          <p:nvPr/>
        </p:nvGrpSpPr>
        <p:grpSpPr>
          <a:xfrm>
            <a:off x="3958756" y="4509880"/>
            <a:ext cx="1278730" cy="711373"/>
            <a:chOff x="3360651" y="-69151"/>
            <a:chExt cx="1278730" cy="711373"/>
          </a:xfrm>
        </p:grpSpPr>
        <p:sp>
          <p:nvSpPr>
            <p:cNvPr id="76" name="Rectangle 75"/>
            <p:cNvSpPr/>
            <p:nvPr/>
          </p:nvSpPr>
          <p:spPr>
            <a:xfrm>
              <a:off x="3360651" y="-69151"/>
              <a:ext cx="1278730" cy="711373"/>
            </a:xfrm>
            <a:prstGeom prst="rect">
              <a:avLst/>
            </a:prstGeom>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Rectangle 76"/>
            <p:cNvSpPr/>
            <p:nvPr/>
          </p:nvSpPr>
          <p:spPr>
            <a:xfrm>
              <a:off x="3360651" y="-69151"/>
              <a:ext cx="1278730" cy="711373"/>
            </a:xfrm>
            <a:prstGeom prst="rect">
              <a:avLst/>
            </a:prstGeom>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dirty="0" smtClean="0"/>
                <a:t>Pracowni Techniczny</a:t>
              </a:r>
              <a:r>
                <a:rPr lang="en-NZ" sz="1300" kern="1200" dirty="0" smtClean="0"/>
                <a:t>*</a:t>
              </a:r>
              <a:endParaRPr lang="en-NZ" sz="1300" kern="1200" dirty="0"/>
            </a:p>
          </p:txBody>
        </p:sp>
      </p:grpSp>
      <p:grpSp>
        <p:nvGrpSpPr>
          <p:cNvPr id="92" name="Group 91"/>
          <p:cNvGrpSpPr/>
          <p:nvPr/>
        </p:nvGrpSpPr>
        <p:grpSpPr>
          <a:xfrm>
            <a:off x="2158556" y="4509880"/>
            <a:ext cx="1278730" cy="639365"/>
            <a:chOff x="3360651" y="2857"/>
            <a:chExt cx="1278730" cy="639365"/>
          </a:xfrm>
          <a:noFill/>
        </p:grpSpPr>
        <p:sp>
          <p:nvSpPr>
            <p:cNvPr id="93" name="Rectangle 92"/>
            <p:cNvSpPr/>
            <p:nvPr/>
          </p:nvSpPr>
          <p:spPr>
            <a:xfrm>
              <a:off x="3360651" y="2857"/>
              <a:ext cx="1278730" cy="639365"/>
            </a:xfrm>
            <a:prstGeom prst="rect">
              <a:avLst/>
            </a:prstGeom>
            <a:grpFill/>
            <a:ln w="25400">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Rectangle 93"/>
            <p:cNvSpPr/>
            <p:nvPr/>
          </p:nvSpPr>
          <p:spPr>
            <a:xfrm>
              <a:off x="3360651" y="2857"/>
              <a:ext cx="1278730" cy="639365"/>
            </a:xfrm>
            <a:prstGeom prst="rect">
              <a:avLst/>
            </a:prstGeom>
            <a:solidFill>
              <a:schemeClr val="accent1"/>
            </a:solidFill>
            <a:ln w="25400">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dirty="0" smtClean="0"/>
                <a:t>Pracownik Techniczny</a:t>
              </a:r>
              <a:r>
                <a:rPr lang="en-NZ" sz="1300" kern="1200" dirty="0" smtClean="0"/>
                <a:t>*</a:t>
              </a:r>
              <a:endParaRPr lang="en-NZ" sz="1300" kern="1200" dirty="0"/>
            </a:p>
          </p:txBody>
        </p:sp>
      </p:grpSp>
      <p:cxnSp>
        <p:nvCxnSpPr>
          <p:cNvPr id="95" name="Straight Connector 94"/>
          <p:cNvCxnSpPr/>
          <p:nvPr/>
        </p:nvCxnSpPr>
        <p:spPr>
          <a:xfrm>
            <a:off x="4589414" y="1620093"/>
            <a:ext cx="0" cy="29392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598121" y="2852936"/>
            <a:ext cx="2862906" cy="7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645793" y="2852936"/>
            <a:ext cx="2934914" cy="0"/>
          </a:xfrm>
          <a:prstGeom prst="line">
            <a:avLst/>
          </a:prstGeom>
          <a:ln w="254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47" idx="0"/>
          </p:cNvCxnSpPr>
          <p:nvPr/>
        </p:nvCxnSpPr>
        <p:spPr>
          <a:xfrm flipV="1">
            <a:off x="1645793" y="2852936"/>
            <a:ext cx="0" cy="214355"/>
          </a:xfrm>
          <a:prstGeom prst="line">
            <a:avLst/>
          </a:prstGeom>
          <a:ln w="254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3429440" y="2853696"/>
            <a:ext cx="0" cy="354249"/>
          </a:xfrm>
          <a:prstGeom prst="line">
            <a:avLst/>
          </a:prstGeom>
          <a:ln w="254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461027" y="2853696"/>
            <a:ext cx="0" cy="2315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97921" y="4293408"/>
            <a:ext cx="3528392" cy="4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97921" y="4293408"/>
            <a:ext cx="0" cy="216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589414" y="4293856"/>
            <a:ext cx="0" cy="2733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335020" y="4293856"/>
            <a:ext cx="0" cy="2733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40" idx="3"/>
          </p:cNvCxnSpPr>
          <p:nvPr/>
        </p:nvCxnSpPr>
        <p:spPr>
          <a:xfrm flipH="1" flipV="1">
            <a:off x="4301382" y="2208825"/>
            <a:ext cx="296739" cy="489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821662" y="3717792"/>
            <a:ext cx="1278730" cy="248522"/>
            <a:chOff x="3360651" y="2857"/>
            <a:chExt cx="1278730" cy="639365"/>
          </a:xfrm>
          <a:solidFill>
            <a:schemeClr val="tx2">
              <a:lumMod val="40000"/>
              <a:lumOff val="60000"/>
            </a:schemeClr>
          </a:solidFill>
        </p:grpSpPr>
        <p:sp>
          <p:nvSpPr>
            <p:cNvPr id="109" name="Rectangle 108"/>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Rectangle 109"/>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0.5 FTE</a:t>
              </a:r>
            </a:p>
          </p:txBody>
        </p:sp>
      </p:grpSp>
      <p:grpSp>
        <p:nvGrpSpPr>
          <p:cNvPr id="111" name="Group 110"/>
          <p:cNvGrpSpPr/>
          <p:nvPr/>
        </p:nvGrpSpPr>
        <p:grpSpPr>
          <a:xfrm>
            <a:off x="2158556" y="5163062"/>
            <a:ext cx="1278730" cy="248522"/>
            <a:chOff x="3360651" y="2857"/>
            <a:chExt cx="1278730" cy="639365"/>
          </a:xfrm>
          <a:solidFill>
            <a:schemeClr val="tx2">
              <a:lumMod val="40000"/>
              <a:lumOff val="60000"/>
            </a:schemeClr>
          </a:solidFill>
        </p:grpSpPr>
        <p:sp>
          <p:nvSpPr>
            <p:cNvPr id="112" name="Rectangle 111"/>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Rectangle 112"/>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1 FTE </a:t>
              </a:r>
            </a:p>
          </p:txBody>
        </p:sp>
      </p:grpSp>
      <p:grpSp>
        <p:nvGrpSpPr>
          <p:cNvPr id="114" name="Group 113"/>
          <p:cNvGrpSpPr/>
          <p:nvPr/>
        </p:nvGrpSpPr>
        <p:grpSpPr>
          <a:xfrm>
            <a:off x="3958756" y="5149245"/>
            <a:ext cx="1278730" cy="248522"/>
            <a:chOff x="3360651" y="2857"/>
            <a:chExt cx="1278730" cy="639365"/>
          </a:xfrm>
          <a:solidFill>
            <a:schemeClr val="tx2">
              <a:lumMod val="40000"/>
              <a:lumOff val="60000"/>
            </a:schemeClr>
          </a:solidFill>
        </p:grpSpPr>
        <p:sp>
          <p:nvSpPr>
            <p:cNvPr id="115" name="Rectangle 114"/>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Rectangle 115"/>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1 FTE </a:t>
              </a:r>
            </a:p>
          </p:txBody>
        </p:sp>
      </p:grpSp>
      <p:grpSp>
        <p:nvGrpSpPr>
          <p:cNvPr id="117" name="Group 116"/>
          <p:cNvGrpSpPr/>
          <p:nvPr/>
        </p:nvGrpSpPr>
        <p:grpSpPr>
          <a:xfrm>
            <a:off x="5686948" y="5158400"/>
            <a:ext cx="1278730" cy="248522"/>
            <a:chOff x="3360651" y="2857"/>
            <a:chExt cx="1278730" cy="639365"/>
          </a:xfrm>
          <a:solidFill>
            <a:schemeClr val="tx2">
              <a:lumMod val="40000"/>
              <a:lumOff val="60000"/>
            </a:schemeClr>
          </a:solidFill>
        </p:grpSpPr>
        <p:sp>
          <p:nvSpPr>
            <p:cNvPr id="118" name="Rectangle 117"/>
            <p:cNvSpPr/>
            <p:nvPr/>
          </p:nvSpPr>
          <p:spPr>
            <a:xfrm>
              <a:off x="3360651" y="2857"/>
              <a:ext cx="1278730" cy="639365"/>
            </a:xfrm>
            <a:prstGeom prst="rect">
              <a:avLst/>
            </a:prstGeom>
            <a:grpFill/>
            <a:ln>
              <a:solidFill>
                <a:schemeClr val="tx2">
                  <a:lumMod val="40000"/>
                  <a:lumOff val="6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Rectangle 118"/>
            <p:cNvSpPr/>
            <p:nvPr/>
          </p:nvSpPr>
          <p:spPr>
            <a:xfrm>
              <a:off x="3360651" y="2857"/>
              <a:ext cx="1278730" cy="639365"/>
            </a:xfrm>
            <a:prstGeom prst="rect">
              <a:avLst/>
            </a:prstGeom>
            <a:grpFill/>
            <a:ln>
              <a:solidFill>
                <a:schemeClr val="tx2">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000" dirty="0" smtClean="0">
                  <a:solidFill>
                    <a:schemeClr val="tx2"/>
                  </a:solidFill>
                </a:rPr>
                <a:t>1 FTE </a:t>
              </a:r>
            </a:p>
          </p:txBody>
        </p:sp>
      </p:grpSp>
      <p:sp>
        <p:nvSpPr>
          <p:cNvPr id="70" name="Rectangle 69"/>
          <p:cNvSpPr/>
          <p:nvPr/>
        </p:nvSpPr>
        <p:spPr>
          <a:xfrm>
            <a:off x="1006428" y="6410946"/>
            <a:ext cx="7488831" cy="276999"/>
          </a:xfrm>
          <a:prstGeom prst="rect">
            <a:avLst/>
          </a:prstGeom>
          <a:solidFill>
            <a:schemeClr val="accent1">
              <a:lumMod val="20000"/>
              <a:lumOff val="80000"/>
            </a:schemeClr>
          </a:solidFill>
        </p:spPr>
        <p:txBody>
          <a:bodyPr wrap="square">
            <a:spAutoFit/>
          </a:bodyPr>
          <a:lstStyle/>
          <a:p>
            <a:pPr marL="180975">
              <a:tabLst>
                <a:tab pos="180975" algn="l"/>
              </a:tabLst>
            </a:pPr>
            <a:r>
              <a:rPr lang="en-NZ" sz="1200" b="1" dirty="0" smtClean="0">
                <a:solidFill>
                  <a:schemeClr val="tx2"/>
                </a:solidFill>
              </a:rPr>
              <a:t>             </a:t>
            </a:r>
            <a:r>
              <a:rPr lang="pl-PL" sz="1200" b="1" dirty="0" smtClean="0">
                <a:solidFill>
                  <a:schemeClr val="tx2"/>
                </a:solidFill>
              </a:rPr>
              <a:t>Pod kierownictwem DG IDF, gdy </a:t>
            </a:r>
            <a:r>
              <a:rPr lang="pl-PL" sz="1200" b="1" dirty="0" smtClean="0">
                <a:solidFill>
                  <a:schemeClr val="tx2"/>
                </a:solidFill>
              </a:rPr>
              <a:t>pracują </a:t>
            </a:r>
            <a:r>
              <a:rPr lang="pl-PL" sz="1200" b="1" dirty="0" smtClean="0">
                <a:solidFill>
                  <a:schemeClr val="tx2"/>
                </a:solidFill>
              </a:rPr>
              <a:t>na rzecz  lub w imieniu IDF</a:t>
            </a:r>
            <a:r>
              <a:rPr lang="en-NZ" sz="1200" b="1" dirty="0" smtClean="0">
                <a:solidFill>
                  <a:schemeClr val="tx2"/>
                </a:solidFill>
              </a:rPr>
              <a:t> </a:t>
            </a:r>
            <a:endParaRPr lang="en-NZ" sz="1200" b="1" dirty="0">
              <a:solidFill>
                <a:schemeClr val="tx2"/>
              </a:solidFill>
            </a:endParaRPr>
          </a:p>
        </p:txBody>
      </p:sp>
      <p:cxnSp>
        <p:nvCxnSpPr>
          <p:cNvPr id="71" name="Straight Connector 70"/>
          <p:cNvCxnSpPr/>
          <p:nvPr/>
        </p:nvCxnSpPr>
        <p:spPr>
          <a:xfrm flipH="1">
            <a:off x="1152796" y="6549714"/>
            <a:ext cx="610892" cy="0"/>
          </a:xfrm>
          <a:prstGeom prst="line">
            <a:avLst/>
          </a:prstGeom>
          <a:ln w="254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5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30348" y="2747829"/>
            <a:ext cx="8640960" cy="2795637"/>
          </a:xfrm>
          <a:prstGeom prst="rect">
            <a:avLst/>
          </a:prstGeom>
          <a:noFill/>
          <a:ln>
            <a:solidFill>
              <a:schemeClr val="tx2"/>
            </a:solidFill>
          </a:ln>
        </p:spPr>
        <p:txBody>
          <a:bodyPr wrap="square" lIns="0" tIns="0" rIns="0" bIns="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80000" marR="0" indent="-180000" algn="l" defTabSz="914400" rtl="0" eaLnBrk="1" latinLnBrk="0" hangingPunct="1">
              <a:lnSpc>
                <a:spcPct val="100000"/>
              </a:lnSpc>
              <a:spcBef>
                <a:spcPts val="600"/>
              </a:spcBef>
              <a:spcAft>
                <a:spcPts val="0"/>
              </a:spcAft>
              <a:buClr>
                <a:schemeClr val="accent6"/>
              </a:buClr>
              <a:buFont typeface="Wingdings" pitchFamily="2" charset="2"/>
              <a:buChar char="§"/>
              <a:defRPr sz="1800" kern="1200">
                <a:solidFill>
                  <a:schemeClr val="tx1"/>
                </a:solidFill>
                <a:latin typeface="Arial" pitchFamily="34" charset="0"/>
                <a:ea typeface="+mn-ea"/>
                <a:cs typeface="Arial" pitchFamily="34" charset="0"/>
              </a:defRPr>
            </a:lvl2pPr>
            <a:lvl3pPr marL="360000" marR="0" indent="-180000" algn="l" defTabSz="914400" rtl="0" eaLnBrk="1" latinLnBrk="0" hangingPunct="1">
              <a:lnSpc>
                <a:spcPct val="100000"/>
              </a:lnSpc>
              <a:spcBef>
                <a:spcPts val="600"/>
              </a:spcBef>
              <a:spcAft>
                <a:spcPts val="0"/>
              </a:spcAft>
              <a:buClr>
                <a:schemeClr val="accent6"/>
              </a:buClr>
              <a:buFont typeface="Arial"/>
              <a:buChar char="–"/>
              <a:defRPr sz="1800" kern="1200">
                <a:solidFill>
                  <a:schemeClr val="tx1"/>
                </a:solidFill>
                <a:latin typeface="Arial" pitchFamily="34" charset="0"/>
                <a:ea typeface="+mn-ea"/>
                <a:cs typeface="Arial" pitchFamily="34" charset="0"/>
              </a:defRPr>
            </a:lvl3pPr>
            <a:lvl4pPr marL="540000" marR="0" indent="-180000" algn="l" defTabSz="914400" rtl="0" eaLnBrk="1" fontAlgn="auto" latinLnBrk="0" hangingPunct="1">
              <a:lnSpc>
                <a:spcPct val="100000"/>
              </a:lnSpc>
              <a:spcBef>
                <a:spcPts val="600"/>
              </a:spcBef>
              <a:spcAft>
                <a:spcPts val="0"/>
              </a:spcAft>
              <a:buClr>
                <a:schemeClr val="accent6"/>
              </a:buClr>
              <a:buSzTx/>
              <a:buFont typeface="Arial" pitchFamily="34" charset="0"/>
              <a:buChar char="»"/>
              <a:tabLst/>
              <a:defRPr sz="1800" kern="1200">
                <a:solidFill>
                  <a:schemeClr val="tx1"/>
                </a:solidFill>
                <a:latin typeface="Arial" pitchFamily="34" charset="0"/>
                <a:ea typeface="+mn-ea"/>
                <a:cs typeface="Arial" pitchFamily="34" charset="0"/>
              </a:defRPr>
            </a:lvl4pPr>
            <a:lvl5pPr marL="720000" indent="-180000" algn="l" defTabSz="914400" rtl="0" eaLnBrk="1" latinLnBrk="0" hangingPunct="1">
              <a:spcBef>
                <a:spcPts val="600"/>
              </a:spcBef>
              <a:buClr>
                <a:schemeClr val="accent6"/>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indent="0" algn="ctr" defTabSz="914400" rtl="0" eaLnBrk="1" fontAlgn="auto" latinLnBrk="0" hangingPunct="1">
              <a:lnSpc>
                <a:spcPct val="100000"/>
              </a:lnSpc>
              <a:buClrTx/>
              <a:buSzTx/>
              <a:buFont typeface="Arial" pitchFamily="34" charset="0"/>
              <a:buNone/>
              <a:tabLst/>
              <a:defRPr/>
            </a:pPr>
            <a:r>
              <a:rPr kumimoji="0" lang="pl-PL" sz="1500" b="1" i="0" u="none" strike="noStrike" kern="1200" cap="none" spc="0" normalizeH="0" baseline="0" noProof="0" dirty="0" smtClean="0">
                <a:ln>
                  <a:noFill/>
                </a:ln>
                <a:solidFill>
                  <a:srgbClr val="003399"/>
                </a:solidFill>
                <a:effectLst/>
                <a:uLnTx/>
                <a:uFillTx/>
                <a:latin typeface="Calibri"/>
                <a:ea typeface="Perpetua"/>
                <a:cs typeface="Calibri"/>
              </a:rPr>
              <a:t>Nasze Cele</a:t>
            </a:r>
            <a:r>
              <a:rPr kumimoji="0" lang="de-DE" sz="1500" b="1" i="0" u="none" strike="noStrike" kern="1200" cap="none" spc="0" normalizeH="0" baseline="0" noProof="0" dirty="0" smtClean="0">
                <a:ln>
                  <a:noFill/>
                </a:ln>
                <a:solidFill>
                  <a:srgbClr val="003399"/>
                </a:solidFill>
                <a:effectLst/>
                <a:uLnTx/>
                <a:uFillTx/>
                <a:latin typeface="Calibri"/>
                <a:ea typeface="Perpetua"/>
                <a:cs typeface="Calibri"/>
              </a:rPr>
              <a:t>:</a:t>
            </a:r>
            <a:endParaRPr kumimoji="0" lang="en-GB" sz="1500" b="0" i="0" u="none" strike="noStrike" kern="1200" cap="none" spc="0" normalizeH="0" baseline="0" noProof="0" dirty="0" smtClean="0">
              <a:ln>
                <a:noFill/>
              </a:ln>
              <a:solidFill>
                <a:srgbClr val="003399"/>
              </a:solidFill>
              <a:effectLst/>
              <a:uLnTx/>
              <a:uFillTx/>
              <a:latin typeface="Calibri"/>
              <a:ea typeface="Perpetua"/>
              <a:cs typeface="Calibri"/>
            </a:endParaRPr>
          </a:p>
          <a:p>
            <a:pPr marL="180000" lvl="0" indent="-90488" fontAlgn="auto">
              <a:spcBef>
                <a:spcPts val="400"/>
              </a:spcBef>
              <a:buFont typeface="Arial" pitchFamily="34" charset="0"/>
              <a:buChar char="•"/>
              <a:defRPr/>
            </a:pPr>
            <a:r>
              <a:rPr lang="pl-PL" sz="1500" dirty="0" smtClean="0">
                <a:solidFill>
                  <a:srgbClr val="003399"/>
                </a:solidFill>
                <a:latin typeface="Calibri"/>
                <a:ea typeface="Perpetua"/>
                <a:cs typeface="Calibri"/>
              </a:rPr>
              <a:t>Kluczowe organizacje międzyrządowe (IGO) uznają IDF za ‚Globalnego Eksperta w Sprawach Mleczarskich</a:t>
            </a:r>
            <a:r>
              <a:rPr lang="en-GB" sz="1500" dirty="0" smtClean="0">
                <a:solidFill>
                  <a:srgbClr val="003399"/>
                </a:solidFill>
                <a:latin typeface="Calibri"/>
                <a:ea typeface="Perpetua"/>
                <a:cs typeface="Calibri"/>
              </a:rPr>
              <a:t>’</a:t>
            </a:r>
          </a:p>
          <a:p>
            <a:pPr marL="180000" lvl="0" indent="-90488" fontAlgn="auto">
              <a:spcBef>
                <a:spcPts val="400"/>
              </a:spcBef>
              <a:buFont typeface="Arial" pitchFamily="34" charset="0"/>
              <a:buChar char="•"/>
              <a:defRPr/>
            </a:pPr>
            <a:r>
              <a:rPr lang="pl-PL" sz="1500" dirty="0">
                <a:solidFill>
                  <a:srgbClr val="003399"/>
                </a:solidFill>
                <a:latin typeface="Calibri"/>
                <a:ea typeface="Perpetua"/>
                <a:cs typeface="Calibri"/>
              </a:rPr>
              <a:t>Kluczowe </a:t>
            </a:r>
            <a:r>
              <a:rPr lang="pl-PL" sz="1500" dirty="0" smtClean="0">
                <a:solidFill>
                  <a:srgbClr val="003399"/>
                </a:solidFill>
                <a:latin typeface="Calibri"/>
                <a:ea typeface="Perpetua"/>
                <a:cs typeface="Calibri"/>
              </a:rPr>
              <a:t>ośrodki opiniotwórcze </a:t>
            </a:r>
            <a:r>
              <a:rPr lang="pl-PL" sz="1500" dirty="0">
                <a:solidFill>
                  <a:srgbClr val="003399"/>
                </a:solidFill>
                <a:latin typeface="Calibri"/>
                <a:ea typeface="Perpetua"/>
                <a:cs typeface="Calibri"/>
              </a:rPr>
              <a:t>i IGO zgadzają się, że </a:t>
            </a:r>
            <a:r>
              <a:rPr lang="pl-PL" sz="1500" dirty="0" smtClean="0">
                <a:solidFill>
                  <a:srgbClr val="003399"/>
                </a:solidFill>
                <a:latin typeface="Calibri"/>
                <a:ea typeface="Perpetua"/>
                <a:cs typeface="Calibri"/>
              </a:rPr>
              <a:t>produkty mleczne są </a:t>
            </a:r>
            <a:r>
              <a:rPr lang="pl-PL" sz="1500" dirty="0">
                <a:solidFill>
                  <a:srgbClr val="003399"/>
                </a:solidFill>
                <a:latin typeface="Calibri"/>
                <a:ea typeface="Perpetua"/>
                <a:cs typeface="Calibri"/>
              </a:rPr>
              <a:t>istotną częścią </a:t>
            </a:r>
            <a:r>
              <a:rPr lang="pl-PL" sz="1500" dirty="0" smtClean="0">
                <a:solidFill>
                  <a:srgbClr val="003399"/>
                </a:solidFill>
                <a:latin typeface="Calibri"/>
                <a:ea typeface="Perpetua"/>
                <a:cs typeface="Calibri"/>
              </a:rPr>
              <a:t>odżywczej, zdrowej </a:t>
            </a:r>
            <a:r>
              <a:rPr lang="pl-PL" sz="1500" dirty="0">
                <a:solidFill>
                  <a:srgbClr val="003399"/>
                </a:solidFill>
                <a:latin typeface="Calibri"/>
                <a:ea typeface="Perpetua"/>
                <a:cs typeface="Calibri"/>
              </a:rPr>
              <a:t>i zrównoważonej diety, co znajduje odzwierciedlenie w wytycznych </a:t>
            </a:r>
            <a:r>
              <a:rPr lang="pl-PL" sz="1500" dirty="0" smtClean="0">
                <a:solidFill>
                  <a:srgbClr val="003399"/>
                </a:solidFill>
                <a:latin typeface="Calibri"/>
                <a:ea typeface="Perpetua"/>
                <a:cs typeface="Calibri"/>
              </a:rPr>
              <a:t>żywieniowych </a:t>
            </a:r>
            <a:r>
              <a:rPr lang="pl-PL" sz="1500" dirty="0">
                <a:solidFill>
                  <a:srgbClr val="003399"/>
                </a:solidFill>
                <a:latin typeface="Calibri"/>
                <a:ea typeface="Perpetua"/>
                <a:cs typeface="Calibri"/>
              </a:rPr>
              <a:t>i </a:t>
            </a:r>
            <a:r>
              <a:rPr lang="pl-PL" sz="1500" dirty="0" smtClean="0">
                <a:solidFill>
                  <a:srgbClr val="003399"/>
                </a:solidFill>
                <a:latin typeface="Calibri"/>
                <a:ea typeface="Perpetua"/>
                <a:cs typeface="Calibri"/>
              </a:rPr>
              <a:t> ustawodawstwie krajowym i międzynarodowym.</a:t>
            </a:r>
            <a:endParaRPr lang="en-GB" sz="1500" dirty="0" smtClean="0">
              <a:solidFill>
                <a:srgbClr val="003399"/>
              </a:solidFill>
              <a:latin typeface="Calibri"/>
              <a:ea typeface="Perpetua"/>
              <a:cs typeface="Calibri"/>
            </a:endParaRPr>
          </a:p>
          <a:p>
            <a:pPr marL="180000" lvl="0" indent="-90488" fontAlgn="auto">
              <a:spcBef>
                <a:spcPts val="400"/>
              </a:spcBef>
              <a:buFont typeface="Arial" pitchFamily="34" charset="0"/>
              <a:buChar char="•"/>
              <a:defRPr/>
            </a:pPr>
            <a:r>
              <a:rPr lang="pl-PL" sz="1500" dirty="0">
                <a:solidFill>
                  <a:srgbClr val="003399"/>
                </a:solidFill>
                <a:latin typeface="Calibri"/>
                <a:ea typeface="Perpetua"/>
                <a:cs typeface="Calibri"/>
              </a:rPr>
              <a:t>Liderzy sektora mleczarskiego uznają ważną </a:t>
            </a:r>
            <a:r>
              <a:rPr lang="pl-PL" sz="1500" dirty="0" smtClean="0">
                <a:solidFill>
                  <a:srgbClr val="003399"/>
                </a:solidFill>
                <a:latin typeface="Calibri"/>
                <a:ea typeface="Perpetua"/>
                <a:cs typeface="Calibri"/>
              </a:rPr>
              <a:t>rolę, jaką odgrywa </a:t>
            </a:r>
            <a:r>
              <a:rPr lang="pl-PL" sz="1500" dirty="0" smtClean="0">
                <a:solidFill>
                  <a:srgbClr val="003399"/>
                </a:solidFill>
                <a:latin typeface="Calibri"/>
                <a:ea typeface="Perpetua"/>
                <a:cs typeface="Calibri"/>
              </a:rPr>
              <a:t>IDF w kształtowaniu </a:t>
            </a:r>
            <a:r>
              <a:rPr lang="pl-PL" sz="1500" dirty="0">
                <a:solidFill>
                  <a:srgbClr val="003399"/>
                </a:solidFill>
                <a:latin typeface="Calibri"/>
                <a:ea typeface="Perpetua"/>
                <a:cs typeface="Calibri"/>
              </a:rPr>
              <a:t>środowiska </a:t>
            </a:r>
            <a:r>
              <a:rPr lang="pl-PL" sz="1500" dirty="0" smtClean="0">
                <a:solidFill>
                  <a:srgbClr val="003399"/>
                </a:solidFill>
                <a:latin typeface="Calibri"/>
                <a:ea typeface="Perpetua"/>
                <a:cs typeface="Calibri"/>
              </a:rPr>
              <a:t>operacyjnego </a:t>
            </a:r>
            <a:r>
              <a:rPr lang="pl-PL" sz="1500" dirty="0">
                <a:solidFill>
                  <a:srgbClr val="003399"/>
                </a:solidFill>
                <a:latin typeface="Calibri"/>
                <a:ea typeface="Perpetua"/>
                <a:cs typeface="Calibri"/>
              </a:rPr>
              <a:t>dla </a:t>
            </a:r>
            <a:r>
              <a:rPr lang="pl-PL" sz="1500" dirty="0" smtClean="0">
                <a:solidFill>
                  <a:srgbClr val="003399"/>
                </a:solidFill>
                <a:latin typeface="Calibri"/>
                <a:ea typeface="Perpetua"/>
                <a:cs typeface="Calibri"/>
              </a:rPr>
              <a:t>łańcucha </a:t>
            </a:r>
            <a:r>
              <a:rPr lang="pl-PL" sz="1500" dirty="0" smtClean="0">
                <a:solidFill>
                  <a:srgbClr val="003399"/>
                </a:solidFill>
                <a:latin typeface="Calibri"/>
                <a:ea typeface="Perpetua"/>
                <a:cs typeface="Calibri"/>
              </a:rPr>
              <a:t> dostaw produktów </a:t>
            </a:r>
            <a:r>
              <a:rPr lang="pl-PL" sz="1500" dirty="0" err="1" smtClean="0">
                <a:solidFill>
                  <a:srgbClr val="003399"/>
                </a:solidFill>
                <a:latin typeface="Calibri"/>
                <a:ea typeface="Perpetua"/>
                <a:cs typeface="Calibri"/>
              </a:rPr>
              <a:t>mlercznych</a:t>
            </a:r>
            <a:r>
              <a:rPr lang="pl-PL" sz="1500" dirty="0" smtClean="0">
                <a:solidFill>
                  <a:srgbClr val="003399"/>
                </a:solidFill>
                <a:latin typeface="Calibri"/>
                <a:ea typeface="Perpetua"/>
                <a:cs typeface="Calibri"/>
              </a:rPr>
              <a:t> </a:t>
            </a:r>
            <a:r>
              <a:rPr lang="pl-PL" sz="1500" dirty="0">
                <a:solidFill>
                  <a:srgbClr val="003399"/>
                </a:solidFill>
                <a:latin typeface="Calibri"/>
                <a:ea typeface="Perpetua"/>
                <a:cs typeface="Calibri"/>
              </a:rPr>
              <a:t>i </a:t>
            </a:r>
            <a:r>
              <a:rPr lang="pl-PL" sz="1500" dirty="0" smtClean="0">
                <a:solidFill>
                  <a:srgbClr val="003399"/>
                </a:solidFill>
                <a:latin typeface="Calibri"/>
                <a:ea typeface="Perpetua"/>
                <a:cs typeface="Calibri"/>
              </a:rPr>
              <a:t>wspierają IDF finansowo </a:t>
            </a:r>
            <a:r>
              <a:rPr lang="pl-PL" sz="1500" dirty="0" smtClean="0">
                <a:solidFill>
                  <a:srgbClr val="003399"/>
                </a:solidFill>
                <a:latin typeface="Calibri"/>
                <a:ea typeface="Perpetua"/>
                <a:cs typeface="Calibri"/>
              </a:rPr>
              <a:t>oraz </a:t>
            </a:r>
            <a:r>
              <a:rPr lang="pl-PL" sz="1500" dirty="0" smtClean="0">
                <a:solidFill>
                  <a:srgbClr val="003399"/>
                </a:solidFill>
                <a:latin typeface="Calibri"/>
                <a:ea typeface="Perpetua"/>
                <a:cs typeface="Calibri"/>
              </a:rPr>
              <a:t>w inny sposób.</a:t>
            </a:r>
            <a:endParaRPr kumimoji="0" lang="en-GB" sz="1500" b="0" i="0" u="none" strike="noStrike" kern="1200" cap="none" spc="0" normalizeH="0" baseline="0" noProof="0" dirty="0" smtClean="0">
              <a:ln>
                <a:noFill/>
              </a:ln>
              <a:solidFill>
                <a:srgbClr val="003399"/>
              </a:solidFill>
              <a:effectLst/>
              <a:uLnTx/>
              <a:uFillTx/>
              <a:latin typeface="Calibri"/>
              <a:ea typeface="Perpetua"/>
              <a:cs typeface="Calibri"/>
            </a:endParaRPr>
          </a:p>
          <a:p>
            <a:pPr marL="180000" marR="0" lvl="0" indent="-90488" algn="l" defTabSz="914400" rtl="0" eaLnBrk="1" fontAlgn="auto" latinLnBrk="0" hangingPunct="1">
              <a:spcBef>
                <a:spcPts val="400"/>
              </a:spcBef>
              <a:buClrTx/>
              <a:buSzTx/>
              <a:buFont typeface="Arial" pitchFamily="34" charset="0"/>
              <a:buChar char="•"/>
              <a:tabLst/>
              <a:defRPr/>
            </a:pPr>
            <a:r>
              <a:rPr kumimoji="0" lang="en-GB" sz="1500" b="0" i="0" u="none" strike="noStrike" kern="1200" cap="none" spc="0" normalizeH="0" baseline="0" noProof="0" dirty="0" smtClean="0">
                <a:ln>
                  <a:noFill/>
                </a:ln>
                <a:solidFill>
                  <a:srgbClr val="003399"/>
                </a:solidFill>
                <a:effectLst/>
                <a:uLnTx/>
                <a:uFillTx/>
                <a:latin typeface="Calibri"/>
                <a:ea typeface="Perpetua"/>
                <a:cs typeface="Calibri"/>
              </a:rPr>
              <a:t>IDF </a:t>
            </a:r>
            <a:r>
              <a:rPr kumimoji="0" lang="pl-PL" sz="1500" b="0" i="0" u="none" strike="noStrike" kern="1200" cap="none" spc="0" normalizeH="0" baseline="0" noProof="0" dirty="0" smtClean="0">
                <a:ln>
                  <a:noFill/>
                </a:ln>
                <a:solidFill>
                  <a:srgbClr val="003399"/>
                </a:solidFill>
                <a:effectLst/>
                <a:uLnTx/>
                <a:uFillTx/>
                <a:latin typeface="Calibri"/>
                <a:ea typeface="Perpetua"/>
                <a:cs typeface="Calibri"/>
              </a:rPr>
              <a:t>tworzy wspólne stanowiska</a:t>
            </a:r>
            <a:r>
              <a:rPr kumimoji="0" lang="pl-PL" sz="1500" b="0" i="0" u="none" strike="noStrike" kern="1200" cap="none" spc="0" normalizeH="0" noProof="0" dirty="0" smtClean="0">
                <a:ln>
                  <a:noFill/>
                </a:ln>
                <a:solidFill>
                  <a:srgbClr val="003399"/>
                </a:solidFill>
                <a:effectLst/>
                <a:uLnTx/>
                <a:uFillTx/>
                <a:latin typeface="Calibri"/>
                <a:ea typeface="Perpetua"/>
                <a:cs typeface="Calibri"/>
              </a:rPr>
              <a:t> dla </a:t>
            </a:r>
            <a:r>
              <a:rPr kumimoji="0" lang="pl-PL" sz="1500" b="0" i="0" u="none" strike="noStrike" kern="1200" cap="none" spc="0" normalizeH="0" noProof="0" dirty="0" smtClean="0">
                <a:ln>
                  <a:noFill/>
                </a:ln>
                <a:solidFill>
                  <a:srgbClr val="003399"/>
                </a:solidFill>
                <a:effectLst/>
                <a:uLnTx/>
                <a:uFillTx/>
                <a:latin typeface="Calibri"/>
                <a:ea typeface="Perpetua"/>
                <a:cs typeface="Calibri"/>
              </a:rPr>
              <a:t> globalnego </a:t>
            </a:r>
            <a:r>
              <a:rPr kumimoji="0" lang="pl-PL" sz="1500" b="0" i="0" u="none" strike="noStrike" kern="1200" cap="none" spc="0" normalizeH="0" noProof="0" dirty="0" smtClean="0">
                <a:ln>
                  <a:noFill/>
                </a:ln>
                <a:solidFill>
                  <a:srgbClr val="003399"/>
                </a:solidFill>
                <a:effectLst/>
                <a:uLnTx/>
                <a:uFillTx/>
                <a:latin typeface="Calibri"/>
                <a:ea typeface="Perpetua"/>
                <a:cs typeface="Calibri"/>
              </a:rPr>
              <a:t>sektora </a:t>
            </a:r>
            <a:r>
              <a:rPr kumimoji="0" lang="pl-PL" sz="1500" b="0" i="0" u="none" strike="noStrike" kern="1200" cap="none" spc="0" normalizeH="0" noProof="0" dirty="0" smtClean="0">
                <a:ln>
                  <a:noFill/>
                </a:ln>
                <a:solidFill>
                  <a:srgbClr val="003399"/>
                </a:solidFill>
                <a:effectLst/>
                <a:uLnTx/>
                <a:uFillTx/>
                <a:latin typeface="Calibri"/>
                <a:ea typeface="Perpetua"/>
                <a:cs typeface="Calibri"/>
              </a:rPr>
              <a:t>mleczarskiego</a:t>
            </a:r>
            <a:r>
              <a:rPr lang="en-GB" sz="1500" dirty="0" smtClean="0">
                <a:solidFill>
                  <a:srgbClr val="003399"/>
                </a:solidFill>
                <a:latin typeface="Calibri"/>
                <a:ea typeface="Perpetua"/>
                <a:cs typeface="Calibri"/>
              </a:rPr>
              <a:t> </a:t>
            </a:r>
            <a:r>
              <a:rPr lang="pl-PL" sz="1500" dirty="0" smtClean="0">
                <a:solidFill>
                  <a:srgbClr val="003399"/>
                </a:solidFill>
                <a:latin typeface="Calibri"/>
                <a:ea typeface="Perpetua"/>
                <a:cs typeface="Calibri"/>
              </a:rPr>
              <a:t>ułatwiając dialog między członkami i  interesariuszami</a:t>
            </a:r>
            <a:r>
              <a:rPr lang="en-GB" sz="1500" dirty="0" smtClean="0">
                <a:solidFill>
                  <a:srgbClr val="003399"/>
                </a:solidFill>
                <a:latin typeface="Calibri"/>
                <a:ea typeface="Perpetua"/>
                <a:cs typeface="Calibri"/>
              </a:rPr>
              <a:t>.</a:t>
            </a:r>
            <a:endParaRPr kumimoji="0" lang="en-GB" sz="1500" b="0" i="0" u="none" strike="noStrike" kern="1200" cap="none" spc="0" normalizeH="0" baseline="0" noProof="0" dirty="0" smtClean="0">
              <a:ln>
                <a:noFill/>
              </a:ln>
              <a:solidFill>
                <a:srgbClr val="003399"/>
              </a:solidFill>
              <a:effectLst/>
              <a:uLnTx/>
              <a:uFillTx/>
              <a:latin typeface="Calibri"/>
              <a:ea typeface="Perpetua"/>
              <a:cs typeface="Calibri"/>
            </a:endParaRPr>
          </a:p>
          <a:p>
            <a:pPr marL="180000" marR="0" lvl="0" indent="-90488" algn="l" defTabSz="914400" rtl="0" eaLnBrk="1" fontAlgn="auto" latinLnBrk="0" hangingPunct="1">
              <a:spcBef>
                <a:spcPts val="400"/>
              </a:spcBef>
              <a:buClrTx/>
              <a:buSzTx/>
              <a:buFont typeface="Arial" pitchFamily="34" charset="0"/>
              <a:buChar char="•"/>
              <a:tabLst/>
              <a:defRPr/>
            </a:pPr>
            <a:r>
              <a:rPr kumimoji="0" lang="en-GB" sz="1500" b="0" i="0" u="none" strike="noStrike" kern="1200" cap="none" spc="0" normalizeH="0" baseline="0" noProof="0" dirty="0" smtClean="0">
                <a:ln>
                  <a:noFill/>
                </a:ln>
                <a:solidFill>
                  <a:srgbClr val="003399"/>
                </a:solidFill>
                <a:effectLst/>
                <a:uLnTx/>
                <a:uFillTx/>
                <a:latin typeface="Calibri"/>
                <a:ea typeface="Perpetua"/>
                <a:cs typeface="Calibri"/>
              </a:rPr>
              <a:t>IDF  </a:t>
            </a:r>
            <a:r>
              <a:rPr kumimoji="0" lang="pl-PL" sz="1500" b="0" i="0" u="none" strike="noStrike" kern="1200" cap="none" spc="0" normalizeH="0" baseline="0" noProof="0" dirty="0" smtClean="0">
                <a:ln>
                  <a:noFill/>
                </a:ln>
                <a:solidFill>
                  <a:srgbClr val="003399"/>
                </a:solidFill>
                <a:effectLst/>
                <a:uLnTx/>
                <a:uFillTx/>
                <a:latin typeface="Calibri"/>
                <a:ea typeface="Perpetua"/>
                <a:cs typeface="Calibri"/>
              </a:rPr>
              <a:t>ma zdolność</a:t>
            </a:r>
            <a:r>
              <a:rPr kumimoji="0" lang="pl-PL" sz="1500" b="0" i="0" u="none" strike="noStrike" kern="1200" cap="none" spc="0" normalizeH="0" noProof="0" dirty="0" smtClean="0">
                <a:ln>
                  <a:noFill/>
                </a:ln>
                <a:solidFill>
                  <a:srgbClr val="003399"/>
                </a:solidFill>
                <a:effectLst/>
                <a:uLnTx/>
                <a:uFillTx/>
                <a:latin typeface="Calibri"/>
                <a:ea typeface="Perpetua"/>
                <a:cs typeface="Calibri"/>
              </a:rPr>
              <a:t> do szybkiej reakcji i do ciągłego dostosowania się do zmian w globalnym sektorze mleczarskim.</a:t>
            </a:r>
            <a:endParaRPr kumimoji="0" lang="en-NZ" sz="1500" b="0" i="0" u="none" strike="noStrike" kern="1200" cap="none" spc="0" normalizeH="0" baseline="0" noProof="0" dirty="0">
              <a:ln>
                <a:noFill/>
              </a:ln>
              <a:solidFill>
                <a:srgbClr val="003399"/>
              </a:solidFill>
              <a:effectLst/>
              <a:uLnTx/>
              <a:uFillTx/>
              <a:latin typeface="Perpetua"/>
              <a:ea typeface="Perpetua"/>
              <a:cs typeface="Times New Roman"/>
            </a:endParaRPr>
          </a:p>
        </p:txBody>
      </p:sp>
      <p:sp>
        <p:nvSpPr>
          <p:cNvPr id="5" name="Freeform 3"/>
          <p:cNvSpPr>
            <a:spLocks/>
          </p:cNvSpPr>
          <p:nvPr>
            <p:custDataLst>
              <p:tags r:id="rId1"/>
            </p:custDataLst>
          </p:nvPr>
        </p:nvSpPr>
        <p:spPr bwMode="auto">
          <a:xfrm>
            <a:off x="0" y="764704"/>
            <a:ext cx="9144000" cy="1152128"/>
          </a:xfrm>
          <a:custGeom>
            <a:avLst/>
            <a:gdLst/>
            <a:ahLst/>
            <a:cxnLst>
              <a:cxn ang="0">
                <a:pos x="0" y="1045"/>
              </a:cxn>
              <a:cxn ang="0">
                <a:pos x="4862" y="1045"/>
              </a:cxn>
              <a:cxn ang="0">
                <a:pos x="2438" y="0"/>
              </a:cxn>
              <a:cxn ang="0">
                <a:pos x="0" y="1045"/>
              </a:cxn>
            </a:cxnLst>
            <a:rect l="0" t="0" r="r" b="b"/>
            <a:pathLst>
              <a:path w="4862" h="1045">
                <a:moveTo>
                  <a:pt x="0" y="1045"/>
                </a:moveTo>
                <a:lnTo>
                  <a:pt x="4862" y="1045"/>
                </a:lnTo>
                <a:lnTo>
                  <a:pt x="2438" y="0"/>
                </a:lnTo>
                <a:lnTo>
                  <a:pt x="0" y="1045"/>
                </a:lnTo>
                <a:close/>
              </a:path>
            </a:pathLst>
          </a:custGeom>
          <a:solidFill>
            <a:srgbClr val="4472C4">
              <a:lumMod val="75000"/>
            </a:srgbClr>
          </a:solidFill>
          <a:ln w="9525" cmpd="sng">
            <a:noFill/>
            <a:prstDash val="solid"/>
            <a:round/>
            <a:headEnd/>
            <a:tailEnd/>
          </a:ln>
        </p:spPr>
        <p:txBody>
          <a:bodyPr bIns="144000" anchor="b" anchorCtr="1"/>
          <a:lstStyle/>
          <a:p>
            <a:pPr marL="0" marR="0" lvl="1" indent="0" algn="ctr" defTabSz="914400" eaLnBrk="1" fontAlgn="auto" latinLnBrk="0" hangingPunct="1">
              <a:lnSpc>
                <a:spcPct val="100000"/>
              </a:lnSpc>
              <a:spcBef>
                <a:spcPts val="0"/>
              </a:spcBef>
              <a:spcAft>
                <a:spcPts val="0"/>
              </a:spcAft>
              <a:buClrTx/>
              <a:buSzTx/>
              <a:buFontTx/>
              <a:buNone/>
              <a:tabLst/>
              <a:defRPr/>
            </a:pPr>
            <a:r>
              <a:rPr lang="pl-PL" sz="1600" b="1" kern="0" dirty="0" smtClean="0">
                <a:solidFill>
                  <a:prstClr val="white"/>
                </a:solidFill>
                <a:latin typeface="Calibri"/>
              </a:rPr>
              <a:t>Nasza Wizja</a:t>
            </a:r>
            <a:r>
              <a:rPr kumimoji="0" lang="nb-NO" sz="1600" b="1" i="0" u="none" strike="noStrike" kern="0" cap="none" spc="0" normalizeH="0" baseline="0" noProof="0" dirty="0" smtClean="0">
                <a:ln>
                  <a:noFill/>
                </a:ln>
                <a:solidFill>
                  <a:prstClr val="white"/>
                </a:solidFill>
                <a:effectLst/>
                <a:uLnTx/>
                <a:uFillTx/>
                <a:latin typeface="Calibri"/>
              </a:rPr>
              <a:t>:</a:t>
            </a:r>
          </a:p>
          <a:p>
            <a:pPr marL="0" marR="0" lvl="1" indent="0" algn="ctr" defTabSz="914400" eaLnBrk="1" fontAlgn="auto" latinLnBrk="0" hangingPunct="1">
              <a:lnSpc>
                <a:spcPct val="100000"/>
              </a:lnSpc>
              <a:spcBef>
                <a:spcPts val="0"/>
              </a:spcBef>
              <a:spcAft>
                <a:spcPts val="0"/>
              </a:spcAft>
              <a:buClrTx/>
              <a:buSzTx/>
              <a:buFontTx/>
              <a:buNone/>
              <a:tabLst/>
              <a:defRPr/>
            </a:pPr>
            <a:r>
              <a:rPr lang="pl-PL" sz="1600" b="1" kern="0" dirty="0">
                <a:solidFill>
                  <a:prstClr val="white"/>
                </a:solidFill>
                <a:latin typeface="Calibri"/>
              </a:rPr>
              <a:t>Pomóc wyżywić świat </a:t>
            </a:r>
            <a:r>
              <a:rPr lang="pl-PL" sz="1600" b="1" kern="0" dirty="0" smtClean="0">
                <a:solidFill>
                  <a:prstClr val="white"/>
                </a:solidFill>
                <a:latin typeface="Calibri"/>
              </a:rPr>
              <a:t>przy udziale bezpiecznego </a:t>
            </a:r>
            <a:r>
              <a:rPr lang="pl-PL" sz="1600" b="1" kern="0" dirty="0">
                <a:solidFill>
                  <a:prstClr val="white"/>
                </a:solidFill>
                <a:latin typeface="Calibri"/>
              </a:rPr>
              <a:t>i </a:t>
            </a:r>
            <a:r>
              <a:rPr lang="pl-PL" sz="1600" b="1" kern="0" dirty="0" smtClean="0">
                <a:solidFill>
                  <a:prstClr val="white"/>
                </a:solidFill>
                <a:latin typeface="Calibri"/>
              </a:rPr>
              <a:t>zrównoważonego mleczarstwa</a:t>
            </a:r>
            <a:endParaRPr lang="pl-PL" sz="1600" b="1" kern="0" dirty="0">
              <a:solidFill>
                <a:prstClr val="white"/>
              </a:solidFill>
              <a:latin typeface="Calibri"/>
            </a:endParaRPr>
          </a:p>
        </p:txBody>
      </p:sp>
      <p:sp>
        <p:nvSpPr>
          <p:cNvPr id="6" name="Rechteck 57"/>
          <p:cNvSpPr/>
          <p:nvPr/>
        </p:nvSpPr>
        <p:spPr>
          <a:xfrm>
            <a:off x="263033" y="1916832"/>
            <a:ext cx="8640960" cy="830997"/>
          </a:xfrm>
          <a:prstGeom prst="rect">
            <a:avLst/>
          </a:prstGeom>
          <a:solidFill>
            <a:schemeClr val="accent3">
              <a:lumMod val="60000"/>
              <a:lumOff val="40000"/>
            </a:schemeClr>
          </a:solidFill>
          <a:ln w="3175">
            <a:solidFill>
              <a:schemeClr val="tx2"/>
            </a:solidFill>
          </a:ln>
        </p:spPr>
        <p:txBody>
          <a:bodyPr wrap="square">
            <a:spAutoFit/>
          </a:bodyPr>
          <a:lstStyle/>
          <a:p>
            <a:pPr marL="0" marR="0" lvl="0" indent="0" algn="ctr" defTabSz="914400" eaLnBrk="1" fontAlgn="auto" latinLnBrk="0" hangingPunct="1">
              <a:lnSpc>
                <a:spcPct val="100000"/>
              </a:lnSpc>
              <a:buClrTx/>
              <a:buSzTx/>
              <a:buFontTx/>
              <a:buNone/>
              <a:tabLst/>
              <a:defRPr/>
            </a:pPr>
            <a:r>
              <a:rPr kumimoji="0" lang="pl-PL" sz="1600" b="1" i="0" u="none" strike="noStrike" kern="0" cap="none" spc="0" normalizeH="0" baseline="0" noProof="0" dirty="0" smtClean="0">
                <a:ln>
                  <a:noFill/>
                </a:ln>
                <a:solidFill>
                  <a:schemeClr val="tx2"/>
                </a:solidFill>
                <a:effectLst/>
                <a:uLnTx/>
                <a:uFillTx/>
                <a:latin typeface="Calibri"/>
              </a:rPr>
              <a:t>Nasza Rola</a:t>
            </a:r>
            <a:r>
              <a:rPr kumimoji="0" lang="en-US" sz="1600" b="1" i="0" u="none" strike="noStrike" kern="0" cap="none" spc="0" normalizeH="0" baseline="0" noProof="0" dirty="0" smtClean="0">
                <a:ln>
                  <a:noFill/>
                </a:ln>
                <a:solidFill>
                  <a:schemeClr val="tx2"/>
                </a:solidFill>
                <a:effectLst/>
                <a:uLnTx/>
                <a:uFillTx/>
                <a:latin typeface="Calibri"/>
              </a:rPr>
              <a:t>:</a:t>
            </a:r>
          </a:p>
          <a:p>
            <a:pPr marL="0" marR="0" lvl="0" indent="0" algn="ctr" defTabSz="914400" eaLnBrk="1" fontAlgn="auto" latinLnBrk="0" hangingPunct="1">
              <a:lnSpc>
                <a:spcPct val="100000"/>
              </a:lnSpc>
              <a:buClrTx/>
              <a:buSzTx/>
              <a:buFontTx/>
              <a:buNone/>
              <a:tabLst/>
              <a:defRPr/>
            </a:pPr>
            <a:r>
              <a:rPr lang="pl-PL" sz="1600" b="1" kern="0" dirty="0">
                <a:solidFill>
                  <a:schemeClr val="tx2"/>
                </a:solidFill>
                <a:latin typeface="Calibri"/>
              </a:rPr>
              <a:t>Zapewnić naukową ekspertyzę i </a:t>
            </a:r>
            <a:r>
              <a:rPr lang="pl-PL" sz="1600" b="1" kern="0" dirty="0" smtClean="0">
                <a:solidFill>
                  <a:schemeClr val="tx2"/>
                </a:solidFill>
                <a:latin typeface="Calibri"/>
              </a:rPr>
              <a:t>wypracowanie konsensusu </a:t>
            </a:r>
            <a:r>
              <a:rPr lang="pl-PL" sz="1600" b="1" kern="0" dirty="0">
                <a:solidFill>
                  <a:schemeClr val="tx2"/>
                </a:solidFill>
                <a:latin typeface="Calibri"/>
              </a:rPr>
              <a:t>dla światowego sektora mleczarskiego oraz być głosem światowego mleczarstwa wobec organizacji międzyrządowych</a:t>
            </a:r>
          </a:p>
        </p:txBody>
      </p:sp>
      <p:sp>
        <p:nvSpPr>
          <p:cNvPr id="7" name="Title 1"/>
          <p:cNvSpPr txBox="1">
            <a:spLocks/>
          </p:cNvSpPr>
          <p:nvPr/>
        </p:nvSpPr>
        <p:spPr>
          <a:xfrm>
            <a:off x="251520" y="125760"/>
            <a:ext cx="8640960" cy="926976"/>
          </a:xfrm>
          <a:prstGeom prst="rect">
            <a:avLst/>
          </a:prstGeom>
        </p:spPr>
        <p:txBody>
          <a:bodyPr/>
          <a:lstStyle/>
          <a:p>
            <a:pPr algn="ctr" fontAlgn="auto">
              <a:spcAft>
                <a:spcPts val="0"/>
              </a:spcAft>
              <a:defRPr/>
            </a:pPr>
            <a:r>
              <a:rPr lang="pl-PL" sz="4400" b="1" cap="small" dirty="0" smtClean="0">
                <a:solidFill>
                  <a:srgbClr val="003399"/>
                </a:solidFill>
                <a:latin typeface="Calibri" pitchFamily="34" charset="0"/>
                <a:ea typeface="+mj-ea"/>
                <a:cs typeface="+mj-cs"/>
              </a:rPr>
              <a:t>Strategia </a:t>
            </a:r>
            <a:r>
              <a:rPr lang="pl-PL" sz="4400" b="1" cap="small" dirty="0" err="1" smtClean="0">
                <a:solidFill>
                  <a:srgbClr val="003399"/>
                </a:solidFill>
                <a:latin typeface="Calibri" pitchFamily="34" charset="0"/>
                <a:ea typeface="+mj-ea"/>
                <a:cs typeface="+mj-cs"/>
              </a:rPr>
              <a:t>idf</a:t>
            </a:r>
            <a:endParaRPr lang="fr-BE" sz="4400" b="1" cap="small" dirty="0">
              <a:solidFill>
                <a:srgbClr val="003399"/>
              </a:solidFill>
              <a:latin typeface="Calibri" pitchFamily="34" charset="0"/>
              <a:ea typeface="+mj-ea"/>
              <a:cs typeface="+mj-cs"/>
            </a:endParaRPr>
          </a:p>
        </p:txBody>
      </p:sp>
      <p:graphicFrame>
        <p:nvGraphicFramePr>
          <p:cNvPr id="8" name="Content Placeholder 18"/>
          <p:cNvGraphicFramePr>
            <a:graphicFrameLocks/>
          </p:cNvGraphicFramePr>
          <p:nvPr>
            <p:extLst>
              <p:ext uri="{D42A27DB-BD31-4B8C-83A1-F6EECF244321}">
                <p14:modId xmlns:p14="http://schemas.microsoft.com/office/powerpoint/2010/main" val="1678688046"/>
              </p:ext>
            </p:extLst>
          </p:nvPr>
        </p:nvGraphicFramePr>
        <p:xfrm>
          <a:off x="233628" y="5509882"/>
          <a:ext cx="8640960" cy="1022812"/>
        </p:xfrm>
        <a:graphic>
          <a:graphicData uri="http://schemas.openxmlformats.org/drawingml/2006/table">
            <a:tbl>
              <a:tblPr firstRow="1" bandRow="1">
                <a:tableStyleId>{5C22544A-7EE6-4342-B048-85BDC9FD1C3A}</a:tableStyleId>
              </a:tblPr>
              <a:tblGrid>
                <a:gridCol w="2880320"/>
                <a:gridCol w="2880320"/>
                <a:gridCol w="2880320"/>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t>Zrównoważony rozwój</a:t>
                      </a:r>
                      <a:endParaRPr lang="nl-BE" sz="18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t>Żywienie</a:t>
                      </a:r>
                      <a:endParaRPr lang="nl-BE" dirty="0" smtClean="0"/>
                    </a:p>
                  </a:txBody>
                  <a:tcPr anchor="ctr"/>
                </a:tc>
                <a:tc>
                  <a:txBody>
                    <a:bodyPr/>
                    <a:lstStyle/>
                    <a:p>
                      <a:pPr algn="ctr"/>
                      <a:r>
                        <a:rPr lang="pl-PL" sz="1800" b="1" dirty="0" smtClean="0"/>
                        <a:t>Bezpieczeństwo Żywności</a:t>
                      </a:r>
                      <a:endParaRPr lang="nl-BE" sz="1800" b="1" dirty="0"/>
                    </a:p>
                  </a:txBody>
                  <a:tcPr anchor="ctr"/>
                </a:tc>
              </a:tr>
              <a:tr h="51875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smtClean="0">
                          <a:solidFill>
                            <a:schemeClr val="bg1"/>
                          </a:solidFill>
                        </a:rPr>
                        <a:t>Standardy</a:t>
                      </a:r>
                      <a:endParaRPr lang="nl-BE" sz="1800" b="1" dirty="0" smtClean="0">
                        <a:solidFill>
                          <a:schemeClr val="bg1"/>
                        </a:solidFill>
                      </a:endParaRPr>
                    </a:p>
                  </a:txBody>
                  <a:tcPr anchor="ctr">
                    <a:solidFill>
                      <a:srgbClr val="4F81BD"/>
                    </a:solidFill>
                  </a:tcPr>
                </a:tc>
                <a:tc hMerge="1">
                  <a:txBody>
                    <a:bodyPr/>
                    <a:lstStyle/>
                    <a:p>
                      <a:endParaRPr lang="nl-BE" dirty="0"/>
                    </a:p>
                  </a:txBody>
                  <a:tcPr>
                    <a:solidFill>
                      <a:srgbClr val="4F81BD"/>
                    </a:solidFill>
                  </a:tcPr>
                </a:tc>
                <a:tc hMerge="1">
                  <a:txBody>
                    <a:bodyPr/>
                    <a:lstStyle/>
                    <a:p>
                      <a:endParaRPr lang="nl-BE" dirty="0"/>
                    </a:p>
                  </a:txBody>
                  <a:tcPr>
                    <a:solidFill>
                      <a:srgbClr val="4F81BD"/>
                    </a:solidFill>
                  </a:tcPr>
                </a:tc>
              </a:tr>
            </a:tbl>
          </a:graphicData>
        </a:graphic>
      </p:graphicFrame>
      <p:sp>
        <p:nvSpPr>
          <p:cNvPr id="2" name="Rectangle 1"/>
          <p:cNvSpPr/>
          <p:nvPr/>
        </p:nvSpPr>
        <p:spPr>
          <a:xfrm>
            <a:off x="251520" y="6021288"/>
            <a:ext cx="8640960" cy="562372"/>
          </a:xfrm>
          <a:prstGeom prst="rect">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pl-PL" b="1" dirty="0" smtClean="0">
                <a:solidFill>
                  <a:srgbClr val="2F5597"/>
                </a:solidFill>
              </a:rPr>
              <a:t>Cały Obszar Pracy </a:t>
            </a:r>
            <a:r>
              <a:rPr lang="pl-PL" b="1" dirty="0" smtClean="0">
                <a:solidFill>
                  <a:srgbClr val="2F5597"/>
                </a:solidFill>
              </a:rPr>
              <a:t>IDF</a:t>
            </a:r>
            <a:endParaRPr lang="fr-BE" b="1" dirty="0" smtClean="0">
              <a:solidFill>
                <a:srgbClr val="2F5597"/>
              </a:solidFill>
            </a:endParaRPr>
          </a:p>
          <a:p>
            <a:pPr algn="ctr" fontAlgn="auto">
              <a:spcBef>
                <a:spcPts val="0"/>
              </a:spcBef>
              <a:spcAft>
                <a:spcPts val="0"/>
              </a:spcAft>
              <a:defRPr/>
            </a:pPr>
            <a:r>
              <a:rPr lang="pl-PL" sz="1600" b="1" dirty="0" smtClean="0">
                <a:solidFill>
                  <a:srgbClr val="2F5597"/>
                </a:solidFill>
              </a:rPr>
              <a:t>Praca w 9 obszarach, </a:t>
            </a:r>
            <a:r>
              <a:rPr lang="fr-BE" sz="1600" b="1" dirty="0" smtClean="0">
                <a:solidFill>
                  <a:srgbClr val="2F5597"/>
                </a:solidFill>
              </a:rPr>
              <a:t>, </a:t>
            </a:r>
            <a:r>
              <a:rPr lang="pl-PL" sz="1600" b="1" dirty="0" smtClean="0">
                <a:solidFill>
                  <a:srgbClr val="2F5597"/>
                </a:solidFill>
              </a:rPr>
              <a:t>Praca we wszystkich Stałych Komitetach</a:t>
            </a:r>
            <a:r>
              <a:rPr lang="fr-BE" sz="1600" b="1" dirty="0" smtClean="0">
                <a:solidFill>
                  <a:srgbClr val="2F5597"/>
                </a:solidFill>
              </a:rPr>
              <a:t>,  </a:t>
            </a:r>
            <a:r>
              <a:rPr lang="pl-PL" sz="1600" b="1" dirty="0" smtClean="0">
                <a:solidFill>
                  <a:srgbClr val="2F5597"/>
                </a:solidFill>
              </a:rPr>
              <a:t>Praca w grupach zadaniowych, </a:t>
            </a:r>
            <a:r>
              <a:rPr lang="fr-BE" sz="1600" b="1" dirty="0" smtClean="0">
                <a:solidFill>
                  <a:srgbClr val="2F5597"/>
                </a:solidFill>
              </a:rPr>
              <a:t>etc.</a:t>
            </a:r>
            <a:endParaRPr lang="nl-BE" sz="1600" b="1" dirty="0">
              <a:solidFill>
                <a:srgbClr val="2F5597"/>
              </a:solidFill>
            </a:endParaRPr>
          </a:p>
        </p:txBody>
      </p:sp>
    </p:spTree>
    <p:extLst>
      <p:ext uri="{BB962C8B-B14F-4D97-AF65-F5344CB8AC3E}">
        <p14:creationId xmlns:p14="http://schemas.microsoft.com/office/powerpoint/2010/main" val="3880677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3528" y="1412776"/>
            <a:ext cx="8568952" cy="4536504"/>
          </a:xfrm>
        </p:spPr>
        <p:txBody>
          <a:bodyPr>
            <a:noAutofit/>
          </a:bodyPr>
          <a:lstStyle/>
          <a:p>
            <a:pPr marL="0" indent="0" algn="ctr">
              <a:buNone/>
            </a:pPr>
            <a:endParaRPr lang="en-US" sz="4400" b="1" i="1" dirty="0" smtClean="0">
              <a:solidFill>
                <a:srgbClr val="003399"/>
              </a:solidFill>
            </a:endParaRPr>
          </a:p>
          <a:p>
            <a:pPr marL="0" indent="0" algn="ctr">
              <a:buNone/>
            </a:pPr>
            <a:endParaRPr lang="en-US" sz="4400" b="1" i="1" dirty="0" smtClean="0">
              <a:solidFill>
                <a:srgbClr val="003399"/>
              </a:solidFill>
            </a:endParaRPr>
          </a:p>
          <a:p>
            <a:pPr marL="0" indent="0" algn="ctr">
              <a:buNone/>
            </a:pPr>
            <a:r>
              <a:rPr lang="pl-PL" sz="4400" b="1" i="1" dirty="0" smtClean="0">
                <a:solidFill>
                  <a:srgbClr val="003399"/>
                </a:solidFill>
              </a:rPr>
              <a:t>Podsumowanie</a:t>
            </a:r>
            <a:endParaRPr lang="en-US" sz="4400" b="1" i="1" dirty="0" smtClean="0">
              <a:solidFill>
                <a:srgbClr val="003399"/>
              </a:solidFill>
            </a:endParaRPr>
          </a:p>
          <a:p>
            <a:pPr marL="0" indent="0" algn="ctr">
              <a:buNone/>
            </a:pPr>
            <a:endParaRPr lang="en-US" sz="4400" b="1" i="1" dirty="0" smtClean="0">
              <a:solidFill>
                <a:srgbClr val="003399"/>
              </a:solidFill>
            </a:endParaRPr>
          </a:p>
        </p:txBody>
      </p:sp>
    </p:spTree>
    <p:extLst>
      <p:ext uri="{BB962C8B-B14F-4D97-AF65-F5344CB8AC3E}">
        <p14:creationId xmlns:p14="http://schemas.microsoft.com/office/powerpoint/2010/main" val="2575039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7948" y="1266892"/>
            <a:ext cx="8226052" cy="3816424"/>
          </a:xfrm>
        </p:spPr>
        <p:txBody>
          <a:bodyPr>
            <a:noAutofit/>
          </a:bodyPr>
          <a:lstStyle/>
          <a:p>
            <a:r>
              <a:rPr lang="pl-PL" sz="2400" b="1" dirty="0" smtClean="0">
                <a:solidFill>
                  <a:srgbClr val="FF0000"/>
                </a:solidFill>
              </a:rPr>
              <a:t>Proponowane zmiany </a:t>
            </a:r>
            <a:r>
              <a:rPr lang="pl-PL" sz="2400" b="1" dirty="0" smtClean="0">
                <a:solidFill>
                  <a:srgbClr val="FF0000"/>
                </a:solidFill>
              </a:rPr>
              <a:t>nie </a:t>
            </a:r>
            <a:r>
              <a:rPr lang="pl-PL" sz="2400" b="1" dirty="0">
                <a:solidFill>
                  <a:srgbClr val="FF0000"/>
                </a:solidFill>
              </a:rPr>
              <a:t>zmienią </a:t>
            </a:r>
            <a:r>
              <a:rPr lang="pl-PL" sz="2400" b="1" dirty="0" smtClean="0">
                <a:solidFill>
                  <a:srgbClr val="FF0000"/>
                </a:solidFill>
              </a:rPr>
              <a:t>podstawowych </a:t>
            </a:r>
            <a:r>
              <a:rPr lang="pl-PL" sz="2400" b="1" dirty="0" smtClean="0">
                <a:solidFill>
                  <a:srgbClr val="FF0000"/>
                </a:solidFill>
              </a:rPr>
              <a:t>zasad, </a:t>
            </a:r>
            <a:r>
              <a:rPr lang="pl-PL" sz="2400" b="1" dirty="0">
                <a:solidFill>
                  <a:srgbClr val="FF0000"/>
                </a:solidFill>
              </a:rPr>
              <a:t>w </a:t>
            </a:r>
            <a:r>
              <a:rPr lang="pl-PL" sz="2400" b="1" dirty="0" smtClean="0">
                <a:solidFill>
                  <a:srgbClr val="FF0000"/>
                </a:solidFill>
              </a:rPr>
              <a:t>oparciu o które </a:t>
            </a:r>
            <a:r>
              <a:rPr lang="pl-PL" sz="2400" b="1" dirty="0">
                <a:solidFill>
                  <a:srgbClr val="FF0000"/>
                </a:solidFill>
              </a:rPr>
              <a:t>działa IDF.</a:t>
            </a:r>
          </a:p>
          <a:p>
            <a:r>
              <a:rPr lang="pl-PL" sz="2400" b="1" dirty="0">
                <a:solidFill>
                  <a:srgbClr val="FF0000"/>
                </a:solidFill>
              </a:rPr>
              <a:t>Walne Zgromadzenie, Zarząd, </a:t>
            </a:r>
            <a:r>
              <a:rPr lang="pl-PL" sz="2400" b="1" dirty="0" smtClean="0">
                <a:solidFill>
                  <a:srgbClr val="FF0000"/>
                </a:solidFill>
              </a:rPr>
              <a:t>Komitety Narodowe i Stałe Komitety będą miały </a:t>
            </a:r>
            <a:r>
              <a:rPr lang="pl-PL" sz="2400" b="1" dirty="0">
                <a:solidFill>
                  <a:srgbClr val="FF0000"/>
                </a:solidFill>
              </a:rPr>
              <a:t>takie same uprawnienia i funkcje </a:t>
            </a:r>
            <a:r>
              <a:rPr lang="pl-PL" sz="2400" b="1" dirty="0" smtClean="0">
                <a:solidFill>
                  <a:srgbClr val="FF0000"/>
                </a:solidFill>
              </a:rPr>
              <a:t>sprawowane w </a:t>
            </a:r>
            <a:r>
              <a:rPr lang="pl-PL" sz="2400" b="1" dirty="0">
                <a:solidFill>
                  <a:srgbClr val="FF0000"/>
                </a:solidFill>
              </a:rPr>
              <a:t>ten sam sposób, </a:t>
            </a:r>
            <a:r>
              <a:rPr lang="pl-PL" sz="2400" b="1" dirty="0" smtClean="0">
                <a:solidFill>
                  <a:srgbClr val="FF0000"/>
                </a:solidFill>
              </a:rPr>
              <a:t>jak dotychczas.</a:t>
            </a:r>
          </a:p>
          <a:p>
            <a:r>
              <a:rPr lang="pl-PL" sz="2400" b="1" dirty="0" smtClean="0">
                <a:solidFill>
                  <a:srgbClr val="FF0000"/>
                </a:solidFill>
              </a:rPr>
              <a:t>Komitety </a:t>
            </a:r>
            <a:r>
              <a:rPr lang="pl-PL" sz="2400" b="1" dirty="0">
                <a:solidFill>
                  <a:srgbClr val="FF0000"/>
                </a:solidFill>
              </a:rPr>
              <a:t>Narodowe IDF </a:t>
            </a:r>
            <a:r>
              <a:rPr lang="pl-PL" sz="2400" b="1" dirty="0" smtClean="0">
                <a:solidFill>
                  <a:srgbClr val="FF0000"/>
                </a:solidFill>
              </a:rPr>
              <a:t>będą </a:t>
            </a:r>
            <a:r>
              <a:rPr lang="pl-PL" sz="2400" b="1" dirty="0">
                <a:solidFill>
                  <a:srgbClr val="FF0000"/>
                </a:solidFill>
              </a:rPr>
              <a:t>nadal głosować </a:t>
            </a:r>
            <a:r>
              <a:rPr lang="pl-PL" sz="2400" b="1" dirty="0" smtClean="0">
                <a:solidFill>
                  <a:srgbClr val="FF0000"/>
                </a:solidFill>
              </a:rPr>
              <a:t>nad programem </a:t>
            </a:r>
            <a:r>
              <a:rPr lang="pl-PL" sz="2400" b="1" dirty="0">
                <a:solidFill>
                  <a:srgbClr val="FF0000"/>
                </a:solidFill>
              </a:rPr>
              <a:t>pracy i </a:t>
            </a:r>
            <a:r>
              <a:rPr lang="pl-PL" sz="2400" b="1" dirty="0" smtClean="0">
                <a:solidFill>
                  <a:srgbClr val="FF0000"/>
                </a:solidFill>
              </a:rPr>
              <a:t>zatwierdzaniem </a:t>
            </a:r>
            <a:r>
              <a:rPr lang="pl-PL" sz="2400" b="1" dirty="0">
                <a:solidFill>
                  <a:srgbClr val="FF0000"/>
                </a:solidFill>
              </a:rPr>
              <a:t>wszystkich elementów roboczych </a:t>
            </a:r>
            <a:r>
              <a:rPr lang="pl-PL" sz="2400" b="1" dirty="0" smtClean="0">
                <a:solidFill>
                  <a:srgbClr val="FF0000"/>
                </a:solidFill>
              </a:rPr>
              <a:t>i stanowisk IDF.</a:t>
            </a:r>
            <a:endParaRPr lang="pl-PL" sz="2400" b="1" dirty="0">
              <a:solidFill>
                <a:srgbClr val="FF0000"/>
              </a:solidFill>
            </a:endParaRPr>
          </a:p>
          <a:p>
            <a:r>
              <a:rPr lang="pl-PL" sz="2400" b="1" dirty="0">
                <a:solidFill>
                  <a:srgbClr val="FF0000"/>
                </a:solidFill>
              </a:rPr>
              <a:t> </a:t>
            </a:r>
            <a:r>
              <a:rPr lang="pl-PL" sz="2400" b="1" dirty="0" smtClean="0">
                <a:solidFill>
                  <a:srgbClr val="FF0000"/>
                </a:solidFill>
              </a:rPr>
              <a:t>Nasz </a:t>
            </a:r>
            <a:r>
              <a:rPr lang="pl-PL" sz="2400" b="1" dirty="0">
                <a:solidFill>
                  <a:srgbClr val="FF0000"/>
                </a:solidFill>
              </a:rPr>
              <a:t>N</a:t>
            </a:r>
            <a:r>
              <a:rPr lang="pl-PL" sz="2400" b="1" dirty="0" smtClean="0">
                <a:solidFill>
                  <a:srgbClr val="FF0000"/>
                </a:solidFill>
              </a:rPr>
              <a:t>owy </a:t>
            </a:r>
            <a:r>
              <a:rPr lang="pl-PL" sz="2400" b="1" dirty="0">
                <a:solidFill>
                  <a:srgbClr val="FF0000"/>
                </a:solidFill>
              </a:rPr>
              <a:t>Wizja, Cel, Strategia, Struktura i związek z </a:t>
            </a:r>
            <a:r>
              <a:rPr lang="pl-PL" sz="2400" b="1" dirty="0" smtClean="0">
                <a:solidFill>
                  <a:srgbClr val="FF0000"/>
                </a:solidFill>
              </a:rPr>
              <a:t>GDP </a:t>
            </a:r>
            <a:r>
              <a:rPr lang="pl-PL" sz="2400" b="1" dirty="0">
                <a:solidFill>
                  <a:srgbClr val="FF0000"/>
                </a:solidFill>
              </a:rPr>
              <a:t>wzmocni zdolność IDF do </a:t>
            </a:r>
            <a:r>
              <a:rPr lang="pl-PL" sz="2400" b="1" dirty="0" smtClean="0">
                <a:solidFill>
                  <a:srgbClr val="FF0000"/>
                </a:solidFill>
              </a:rPr>
              <a:t>realizacji naszej wyjątkowej </a:t>
            </a:r>
            <a:r>
              <a:rPr lang="pl-PL" sz="2400" b="1" dirty="0">
                <a:solidFill>
                  <a:srgbClr val="FF0000"/>
                </a:solidFill>
              </a:rPr>
              <a:t>i </a:t>
            </a:r>
            <a:r>
              <a:rPr lang="pl-PL" sz="2400" b="1" dirty="0" smtClean="0">
                <a:solidFill>
                  <a:srgbClr val="FF0000"/>
                </a:solidFill>
              </a:rPr>
              <a:t>ważnej </a:t>
            </a:r>
            <a:r>
              <a:rPr lang="pl-PL" sz="2400" b="1" dirty="0" smtClean="0">
                <a:solidFill>
                  <a:srgbClr val="FF0000"/>
                </a:solidFill>
              </a:rPr>
              <a:t>roli, </a:t>
            </a:r>
            <a:r>
              <a:rPr lang="pl-PL" sz="2400" b="1" dirty="0">
                <a:solidFill>
                  <a:srgbClr val="FF0000"/>
                </a:solidFill>
              </a:rPr>
              <a:t>w imieniu naszych członków, w globalnym sektorze mleczarskim i </a:t>
            </a:r>
            <a:r>
              <a:rPr lang="pl-PL" sz="2400" b="1" dirty="0" smtClean="0">
                <a:solidFill>
                  <a:srgbClr val="FF0000"/>
                </a:solidFill>
              </a:rPr>
              <a:t>dla społeczeństwa </a:t>
            </a:r>
            <a:r>
              <a:rPr lang="pl-PL" sz="2400" b="1" dirty="0">
                <a:solidFill>
                  <a:srgbClr val="FF0000"/>
                </a:solidFill>
              </a:rPr>
              <a:t>jako całości</a:t>
            </a:r>
            <a:r>
              <a:rPr lang="pl-PL" sz="2400" b="1" dirty="0" smtClean="0">
                <a:solidFill>
                  <a:srgbClr val="FF0000"/>
                </a:solidFill>
              </a:rPr>
              <a:t>.</a:t>
            </a:r>
            <a:endParaRPr lang="en-US" sz="2400" b="1" dirty="0">
              <a:solidFill>
                <a:srgbClr val="FF0000"/>
              </a:solidFill>
            </a:endParaRPr>
          </a:p>
          <a:p>
            <a:pPr>
              <a:spcBef>
                <a:spcPts val="1200"/>
              </a:spcBef>
            </a:pPr>
            <a:endParaRPr lang="en-US" sz="2000" dirty="0">
              <a:solidFill>
                <a:srgbClr val="003399"/>
              </a:solidFill>
            </a:endParaRPr>
          </a:p>
        </p:txBody>
      </p:sp>
      <p:sp>
        <p:nvSpPr>
          <p:cNvPr id="4" name="Title 1"/>
          <p:cNvSpPr txBox="1">
            <a:spLocks/>
          </p:cNvSpPr>
          <p:nvPr/>
        </p:nvSpPr>
        <p:spPr>
          <a:xfrm>
            <a:off x="1619672" y="332656"/>
            <a:ext cx="7200800" cy="93610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u="none" strike="noStrike" kern="1200" cap="none" spc="0" normalizeH="0" baseline="0" noProof="0" dirty="0" smtClean="0">
              <a:ln>
                <a:noFill/>
              </a:ln>
              <a:solidFill>
                <a:srgbClr val="00339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45675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3528" y="1412776"/>
            <a:ext cx="8568952" cy="4536504"/>
          </a:xfrm>
        </p:spPr>
        <p:txBody>
          <a:bodyPr>
            <a:noAutofit/>
          </a:bodyPr>
          <a:lstStyle/>
          <a:p>
            <a:pPr marL="0" indent="0" algn="ctr">
              <a:buNone/>
            </a:pPr>
            <a:endParaRPr lang="en-US" sz="4400" b="1" i="1" dirty="0" smtClean="0">
              <a:solidFill>
                <a:srgbClr val="003399"/>
              </a:solidFill>
            </a:endParaRPr>
          </a:p>
          <a:p>
            <a:pPr marL="0" indent="0" algn="ctr">
              <a:buNone/>
            </a:pPr>
            <a:endParaRPr lang="en-US" sz="4400" b="1" i="1" dirty="0" smtClean="0">
              <a:solidFill>
                <a:srgbClr val="003399"/>
              </a:solidFill>
            </a:endParaRPr>
          </a:p>
          <a:p>
            <a:pPr marL="0" indent="0" algn="ctr">
              <a:buNone/>
            </a:pPr>
            <a:r>
              <a:rPr lang="pl-PL" sz="4400" b="1" i="1" dirty="0" smtClean="0">
                <a:solidFill>
                  <a:srgbClr val="003399"/>
                </a:solidFill>
              </a:rPr>
              <a:t>Podsumowanie</a:t>
            </a:r>
            <a:endParaRPr lang="en-US" sz="4400" b="1" i="1" dirty="0" smtClean="0">
              <a:solidFill>
                <a:srgbClr val="003399"/>
              </a:solidFill>
            </a:endParaRPr>
          </a:p>
          <a:p>
            <a:pPr marL="0" indent="0" algn="ctr">
              <a:buNone/>
            </a:pPr>
            <a:endParaRPr lang="en-US" sz="4400" b="1" i="1" dirty="0" smtClean="0">
              <a:solidFill>
                <a:srgbClr val="003399"/>
              </a:solidFill>
            </a:endParaRPr>
          </a:p>
        </p:txBody>
      </p:sp>
    </p:spTree>
    <p:extLst>
      <p:ext uri="{BB962C8B-B14F-4D97-AF65-F5344CB8AC3E}">
        <p14:creationId xmlns:p14="http://schemas.microsoft.com/office/powerpoint/2010/main" val="398309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p:cNvGraphicFramePr>
            <a:graphicFrameLocks noGrp="1"/>
          </p:cNvGraphicFramePr>
          <p:nvPr>
            <p:ph sz="half" idx="1"/>
            <p:extLst>
              <p:ext uri="{D42A27DB-BD31-4B8C-83A1-F6EECF244321}">
                <p14:modId xmlns:p14="http://schemas.microsoft.com/office/powerpoint/2010/main" val="774712441"/>
              </p:ext>
            </p:extLst>
          </p:nvPr>
        </p:nvGraphicFramePr>
        <p:xfrm>
          <a:off x="503361" y="714494"/>
          <a:ext cx="8640639" cy="6178272"/>
        </p:xfrm>
        <a:graphic>
          <a:graphicData uri="http://schemas.openxmlformats.org/drawingml/2006/table">
            <a:tbl>
              <a:tblPr firstRow="1" bandRow="1">
                <a:tableStyleId>{5C22544A-7EE6-4342-B048-85BDC9FD1C3A}</a:tableStyleId>
              </a:tblPr>
              <a:tblGrid>
                <a:gridCol w="2880213"/>
                <a:gridCol w="2880213"/>
                <a:gridCol w="2880213"/>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0" dirty="0" smtClean="0"/>
                        <a:t>Zrównoważony Rozwój</a:t>
                      </a:r>
                      <a:endParaRPr lang="nl-BE" sz="12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0" dirty="0" smtClean="0"/>
                        <a:t>Żywienie</a:t>
                      </a:r>
                      <a:endParaRPr lang="nl-BE" sz="1200" b="0" dirty="0" smtClean="0"/>
                    </a:p>
                  </a:txBody>
                  <a:tcPr/>
                </a:tc>
                <a:tc>
                  <a:txBody>
                    <a:bodyPr/>
                    <a:lstStyle/>
                    <a:p>
                      <a:pPr algn="ctr"/>
                      <a:r>
                        <a:rPr lang="pl-PL" sz="1200" b="0" dirty="0" smtClean="0"/>
                        <a:t>Bezpieczeństwo Żywności</a:t>
                      </a:r>
                      <a:endParaRPr lang="nl-BE" sz="1200" b="0" dirty="0"/>
                    </a:p>
                  </a:txBody>
                  <a:tcPr/>
                </a:tc>
              </a:tr>
              <a:tr h="2448273">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400" b="0" i="1" kern="1200" dirty="0" smtClean="0">
                          <a:solidFill>
                            <a:schemeClr val="dk1"/>
                          </a:solidFill>
                          <a:latin typeface="+mn-lt"/>
                          <a:ea typeface="+mn-ea"/>
                          <a:cs typeface="+mn-cs"/>
                        </a:rPr>
                        <a:t>• Rozwijanie i promowanie zrównoważonych praktyk w łańcuchu dostaw produktów mlecznych</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400" b="0" i="1" kern="1200" dirty="0" smtClean="0">
                          <a:solidFill>
                            <a:schemeClr val="dk1"/>
                          </a:solidFill>
                          <a:latin typeface="+mn-lt"/>
                          <a:ea typeface="+mn-ea"/>
                          <a:cs typeface="+mn-cs"/>
                        </a:rPr>
                        <a:t>• Zapewnienie opartych na wiedzy wskazówek i </a:t>
                      </a:r>
                      <a:r>
                        <a:rPr lang="pl-PL" sz="1400" b="0" i="1" kern="1200" dirty="0" smtClean="0">
                          <a:solidFill>
                            <a:schemeClr val="dk1"/>
                          </a:solidFill>
                          <a:latin typeface="+mn-lt"/>
                          <a:ea typeface="+mn-ea"/>
                          <a:cs typeface="+mn-cs"/>
                        </a:rPr>
                        <a:t>przywództwa </a:t>
                      </a:r>
                      <a:r>
                        <a:rPr lang="pl-PL" sz="1400" b="0" i="1" kern="1200" dirty="0" smtClean="0">
                          <a:solidFill>
                            <a:schemeClr val="dk1"/>
                          </a:solidFill>
                          <a:latin typeface="+mn-lt"/>
                          <a:ea typeface="+mn-ea"/>
                          <a:cs typeface="+mn-cs"/>
                        </a:rPr>
                        <a:t>w kwestiach zrównoważonego rozwoju </a:t>
                      </a:r>
                      <a:r>
                        <a:rPr lang="pl-PL" sz="1400" b="0" i="1" kern="1200" dirty="0" smtClean="0">
                          <a:solidFill>
                            <a:schemeClr val="dk1"/>
                          </a:solidFill>
                          <a:latin typeface="+mn-lt"/>
                          <a:ea typeface="+mn-ea"/>
                          <a:cs typeface="+mn-cs"/>
                        </a:rPr>
                        <a:t>mleczarskiego </a:t>
                      </a:r>
                      <a:r>
                        <a:rPr lang="pl-PL" sz="1400" b="0" i="1" kern="1200" dirty="0" smtClean="0">
                          <a:solidFill>
                            <a:schemeClr val="dk1"/>
                          </a:solidFill>
                          <a:latin typeface="+mn-lt"/>
                          <a:ea typeface="+mn-ea"/>
                          <a:cs typeface="+mn-cs"/>
                        </a:rPr>
                        <a:t>wobec najważniejszych międzynarodowych organizacji i </a:t>
                      </a:r>
                      <a:r>
                        <a:rPr lang="pl-PL" sz="1400" b="0" i="1" kern="1200" dirty="0" smtClean="0">
                          <a:solidFill>
                            <a:schemeClr val="dk1"/>
                          </a:solidFill>
                          <a:latin typeface="+mn-lt"/>
                          <a:ea typeface="+mn-ea"/>
                          <a:cs typeface="+mn-cs"/>
                        </a:rPr>
                        <a:t>liderów </a:t>
                      </a:r>
                      <a:endParaRPr lang="pl-PL" sz="1400" b="0" i="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400" b="0" i="1" kern="1200" dirty="0" smtClean="0">
                          <a:solidFill>
                            <a:schemeClr val="dk1"/>
                          </a:solidFill>
                          <a:latin typeface="+mn-lt"/>
                          <a:ea typeface="+mn-ea"/>
                          <a:cs typeface="+mn-cs"/>
                        </a:rPr>
                        <a:t>• Promowanie poglądu, że zrównoważony rozwój obejmuje również elementy środowiskowe, gospodarcze i społeczne</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Gromadzenie naukowych dowodów wskazujących na istotną rolę produktów</a:t>
                      </a:r>
                      <a:r>
                        <a:rPr lang="pl-PL" sz="1400" b="0" i="1" kern="1200" baseline="0" dirty="0" smtClean="0">
                          <a:solidFill>
                            <a:schemeClr val="dk1"/>
                          </a:solidFill>
                          <a:latin typeface="+mn-lt"/>
                          <a:ea typeface="+mn-ea"/>
                          <a:cs typeface="+mn-cs"/>
                        </a:rPr>
                        <a:t> mlecznych w zamknięciu tzw.</a:t>
                      </a:r>
                      <a:r>
                        <a:rPr lang="pl-PL" sz="1400" b="0" i="1" kern="1200" dirty="0" smtClean="0">
                          <a:solidFill>
                            <a:schemeClr val="dk1"/>
                          </a:solidFill>
                          <a:latin typeface="+mn-lt"/>
                          <a:ea typeface="+mn-ea"/>
                          <a:cs typeface="+mn-cs"/>
                        </a:rPr>
                        <a:t> luki </a:t>
                      </a:r>
                      <a:r>
                        <a:rPr lang="pl-PL" sz="1400" b="0" i="1" kern="1200" dirty="0" smtClean="0">
                          <a:solidFill>
                            <a:schemeClr val="dk1"/>
                          </a:solidFill>
                          <a:latin typeface="+mn-lt"/>
                          <a:ea typeface="+mn-ea"/>
                          <a:cs typeface="+mn-cs"/>
                        </a:rPr>
                        <a:t>żywieniowej</a:t>
                      </a:r>
                      <a:endParaRPr lang="pl-PL" sz="1400" b="0" i="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Aktywna</a:t>
                      </a:r>
                      <a:r>
                        <a:rPr lang="pl-PL" sz="1400" b="0" i="1" kern="1200" baseline="0" dirty="0" smtClean="0">
                          <a:solidFill>
                            <a:schemeClr val="dk1"/>
                          </a:solidFill>
                          <a:latin typeface="+mn-lt"/>
                          <a:ea typeface="+mn-ea"/>
                          <a:cs typeface="+mn-cs"/>
                        </a:rPr>
                        <a:t> współpraca z </a:t>
                      </a:r>
                      <a:r>
                        <a:rPr lang="pl-PL" sz="1400" b="0" i="1" kern="1200" dirty="0" smtClean="0">
                          <a:solidFill>
                            <a:schemeClr val="dk1"/>
                          </a:solidFill>
                          <a:latin typeface="+mn-lt"/>
                          <a:ea typeface="+mn-ea"/>
                          <a:cs typeface="+mn-cs"/>
                        </a:rPr>
                        <a:t>decydentami i kluczowymi liderami w obszarze żywienia</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Tworzenie świadomości wśród kluczowych organizacji międzyrządowych i </a:t>
                      </a:r>
                      <a:r>
                        <a:rPr lang="pl-PL" sz="1400" b="0" i="1" kern="1200" dirty="0" smtClean="0">
                          <a:solidFill>
                            <a:schemeClr val="dk1"/>
                          </a:solidFill>
                          <a:latin typeface="+mn-lt"/>
                          <a:ea typeface="+mn-ea"/>
                          <a:cs typeface="+mn-cs"/>
                        </a:rPr>
                        <a:t>liderów, </a:t>
                      </a:r>
                      <a:r>
                        <a:rPr lang="pl-PL" sz="1400" b="0" i="1" kern="1200" dirty="0" smtClean="0">
                          <a:solidFill>
                            <a:schemeClr val="dk1"/>
                          </a:solidFill>
                          <a:latin typeface="+mn-lt"/>
                          <a:ea typeface="+mn-ea"/>
                          <a:cs typeface="+mn-cs"/>
                        </a:rPr>
                        <a:t>o naukowych dowodach, które potwierdzają istotną rolę mleka i przetworów mlecznych jako</a:t>
                      </a:r>
                      <a:r>
                        <a:rPr lang="pl-PL" sz="1400" b="0" i="1" kern="1200" baseline="0" dirty="0" smtClean="0">
                          <a:solidFill>
                            <a:schemeClr val="dk1"/>
                          </a:solidFill>
                          <a:latin typeface="+mn-lt"/>
                          <a:ea typeface="+mn-ea"/>
                          <a:cs typeface="+mn-cs"/>
                        </a:rPr>
                        <a:t> elementów </a:t>
                      </a:r>
                      <a:r>
                        <a:rPr lang="pl-PL" sz="1400" b="0" i="1" kern="1200" dirty="0" smtClean="0">
                          <a:solidFill>
                            <a:schemeClr val="dk1"/>
                          </a:solidFill>
                          <a:latin typeface="+mn-lt"/>
                          <a:ea typeface="+mn-ea"/>
                          <a:cs typeface="+mn-cs"/>
                        </a:rPr>
                        <a:t>zdrowych wzorców żywieniowych</a:t>
                      </a:r>
                      <a:endParaRPr lang="en-GB" sz="1400" b="0" kern="1200" dirty="0" smtClean="0">
                        <a:solidFill>
                          <a:schemeClr val="dk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Promowanie bezpieczeństwa żywności i integralności łańcucha dostaw produktów mlecznych poprzez identyfikowanie i wspieranie przyjęcia najlepszych praktyk opartych na nauce i realizowanych w sposób przejrzysty</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Udział w opracowywaniu naukowych wytycznych i zapewnienie przywództwa w kwestii bezpieczeństwa produktów mlecznych i zarządzania ryzykiem wobec najważniejszych organizacji międzynarodowych i liderów sektora</a:t>
                      </a:r>
                      <a:endParaRPr lang="nl-BE" sz="1400" b="0" dirty="0"/>
                    </a:p>
                  </a:txBody>
                  <a:tcPr/>
                </a:tc>
              </a:tr>
              <a:tr h="43204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0" dirty="0" smtClean="0">
                          <a:solidFill>
                            <a:schemeClr val="bg1"/>
                          </a:solidFill>
                        </a:rPr>
                        <a:t>Standardy</a:t>
                      </a:r>
                      <a:endParaRPr lang="nl-BE" sz="1200" b="0" dirty="0" smtClean="0">
                        <a:solidFill>
                          <a:schemeClr val="bg1"/>
                        </a:solidFill>
                      </a:endParaRPr>
                    </a:p>
                  </a:txBody>
                  <a:tcPr>
                    <a:solidFill>
                      <a:srgbClr val="4F81BD"/>
                    </a:solidFill>
                  </a:tcPr>
                </a:tc>
                <a:tc hMerge="1">
                  <a:txBody>
                    <a:bodyPr/>
                    <a:lstStyle/>
                    <a:p>
                      <a:endParaRPr lang="nl-BE" dirty="0"/>
                    </a:p>
                  </a:txBody>
                  <a:tcPr>
                    <a:solidFill>
                      <a:srgbClr val="4F81BD"/>
                    </a:solidFill>
                  </a:tcPr>
                </a:tc>
                <a:tc hMerge="1">
                  <a:txBody>
                    <a:bodyPr/>
                    <a:lstStyle/>
                    <a:p>
                      <a:endParaRPr lang="nl-BE" dirty="0"/>
                    </a:p>
                  </a:txBody>
                  <a:tcPr>
                    <a:solidFill>
                      <a:srgbClr val="4F81BD"/>
                    </a:solidFill>
                  </a:tcPr>
                </a:tc>
              </a:tr>
              <a:tr h="7200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i="1" kern="1200" dirty="0" smtClean="0">
                          <a:solidFill>
                            <a:schemeClr val="dk1"/>
                          </a:solidFill>
                          <a:latin typeface="+mn-lt"/>
                          <a:ea typeface="+mn-ea"/>
                          <a:cs typeface="+mn-cs"/>
                        </a:rPr>
                        <a:t>• </a:t>
                      </a:r>
                      <a:r>
                        <a:rPr lang="pl-PL" sz="1400" b="0" i="1" kern="1200" dirty="0" smtClean="0">
                          <a:solidFill>
                            <a:schemeClr val="dk1"/>
                          </a:solidFill>
                          <a:latin typeface="+mn-lt"/>
                          <a:ea typeface="+mn-ea"/>
                          <a:cs typeface="+mn-cs"/>
                        </a:rPr>
                        <a:t>Aktywne zaangażowanie w pracę z najważniejszymi organizacjami międzynarodowymi i opiniotwórczymi</a:t>
                      </a:r>
                    </a:p>
                    <a:p>
                      <a:pPr marL="0" marR="0" indent="0" algn="l"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Zidentyfikowanie luk w wiedzy, priorytyzacja działań IDF, proponowanie rozwiązań oraz dążenie do uzyskania konsensusu wobec</a:t>
                      </a:r>
                      <a:r>
                        <a:rPr lang="pl-PL" sz="1400" b="0" i="1" kern="1200" baseline="0" dirty="0" smtClean="0">
                          <a:solidFill>
                            <a:schemeClr val="dk1"/>
                          </a:solidFill>
                          <a:latin typeface="+mn-lt"/>
                          <a:ea typeface="+mn-ea"/>
                          <a:cs typeface="+mn-cs"/>
                        </a:rPr>
                        <a:t> </a:t>
                      </a:r>
                      <a:r>
                        <a:rPr lang="pl-PL" sz="1400" b="0" i="1" kern="1200" baseline="0" dirty="0" smtClean="0">
                          <a:solidFill>
                            <a:schemeClr val="dk1"/>
                          </a:solidFill>
                          <a:latin typeface="+mn-lt"/>
                          <a:ea typeface="+mn-ea"/>
                          <a:cs typeface="+mn-cs"/>
                        </a:rPr>
                        <a:t>n</a:t>
                      </a:r>
                      <a:r>
                        <a:rPr lang="pl-PL" sz="1400" b="0" i="1" kern="1200" dirty="0" smtClean="0">
                          <a:solidFill>
                            <a:schemeClr val="dk1"/>
                          </a:solidFill>
                          <a:latin typeface="+mn-lt"/>
                          <a:ea typeface="+mn-ea"/>
                          <a:cs typeface="+mn-cs"/>
                        </a:rPr>
                        <a:t>ich</a:t>
                      </a:r>
                      <a:endParaRPr lang="pl-PL" sz="1400" b="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400" b="0" i="1" kern="1200" dirty="0" smtClean="0">
                          <a:solidFill>
                            <a:schemeClr val="dk1"/>
                          </a:solidFill>
                          <a:latin typeface="+mn-lt"/>
                          <a:ea typeface="+mn-ea"/>
                          <a:cs typeface="+mn-cs"/>
                        </a:rPr>
                        <a:t>• Rozpoznawanie i nakierowanie </a:t>
                      </a:r>
                      <a:r>
                        <a:rPr lang="pl-PL" sz="1400" b="0" i="1" kern="1200" dirty="0" smtClean="0">
                          <a:solidFill>
                            <a:schemeClr val="dk1"/>
                          </a:solidFill>
                          <a:latin typeface="+mn-lt"/>
                          <a:ea typeface="+mn-ea"/>
                          <a:cs typeface="+mn-cs"/>
                        </a:rPr>
                        <a:t>działań na </a:t>
                      </a:r>
                      <a:r>
                        <a:rPr lang="pl-PL" sz="1400" b="0" i="1" kern="1200" dirty="0" smtClean="0">
                          <a:solidFill>
                            <a:schemeClr val="dk1"/>
                          </a:solidFill>
                          <a:latin typeface="+mn-lt"/>
                          <a:ea typeface="+mn-ea"/>
                          <a:cs typeface="+mn-cs"/>
                        </a:rPr>
                        <a:t>coraz bardziej </a:t>
                      </a:r>
                      <a:r>
                        <a:rPr lang="pl-PL" sz="1400" b="0" i="1" kern="1200" dirty="0" err="1" smtClean="0">
                          <a:solidFill>
                            <a:schemeClr val="dk1"/>
                          </a:solidFill>
                          <a:latin typeface="+mn-lt"/>
                          <a:ea typeface="+mn-ea"/>
                          <a:cs typeface="+mn-cs"/>
                        </a:rPr>
                        <a:t>multidyscyplinarny</a:t>
                      </a:r>
                      <a:r>
                        <a:rPr lang="pl-PL" sz="1400" b="0" i="1" kern="1200" dirty="0" smtClean="0">
                          <a:solidFill>
                            <a:schemeClr val="dk1"/>
                          </a:solidFill>
                          <a:latin typeface="+mn-lt"/>
                          <a:ea typeface="+mn-ea"/>
                          <a:cs typeface="+mn-cs"/>
                        </a:rPr>
                        <a:t> charakter wyzwań stojących przed mlecznym łańcuchem dostaw</a:t>
                      </a:r>
                    </a:p>
                  </a:txBody>
                  <a:tcPr/>
                </a:tc>
                <a:tc hMerge="1">
                  <a:txBody>
                    <a:bodyPr/>
                    <a:lstStyle/>
                    <a:p>
                      <a:pPr algn="ctr"/>
                      <a:endParaRPr lang="nl-BE" dirty="0"/>
                    </a:p>
                  </a:txBody>
                  <a:tcPr/>
                </a:tc>
                <a:tc hMerge="1">
                  <a:txBody>
                    <a:bodyPr/>
                    <a:lstStyle/>
                    <a:p>
                      <a:pPr algn="ctr"/>
                      <a:endParaRPr lang="nl-BE" dirty="0"/>
                    </a:p>
                  </a:txBody>
                  <a:tcPr/>
                </a:tc>
              </a:tr>
              <a:tr h="432048">
                <a:tc gridSpan="3">
                  <a:txBody>
                    <a:bodyPr/>
                    <a:lstStyle/>
                    <a:p>
                      <a:pPr algn="ctr"/>
                      <a:r>
                        <a:rPr lang="pl-PL" sz="1200" b="0" dirty="0" smtClean="0">
                          <a:solidFill>
                            <a:schemeClr val="bg1"/>
                          </a:solidFill>
                        </a:rPr>
                        <a:t>Globalny Głos Mleczarstwa</a:t>
                      </a:r>
                      <a:endParaRPr lang="nl-BE" sz="1200" b="0" dirty="0">
                        <a:solidFill>
                          <a:schemeClr val="bg1"/>
                        </a:solidFill>
                      </a:endParaRPr>
                    </a:p>
                  </a:txBody>
                  <a:tcPr>
                    <a:solidFill>
                      <a:srgbClr val="4F81BD"/>
                    </a:solidFill>
                  </a:tcPr>
                </a:tc>
                <a:tc hMerge="1">
                  <a:txBody>
                    <a:bodyPr/>
                    <a:lstStyle/>
                    <a:p>
                      <a:endParaRPr lang="nl-BE" dirty="0">
                        <a:solidFill>
                          <a:schemeClr val="bg1"/>
                        </a:solidFill>
                      </a:endParaRPr>
                    </a:p>
                  </a:txBody>
                  <a:tcPr>
                    <a:solidFill>
                      <a:srgbClr val="4F81BD"/>
                    </a:solidFill>
                  </a:tcPr>
                </a:tc>
                <a:tc hMerge="1">
                  <a:txBody>
                    <a:bodyPr/>
                    <a:lstStyle/>
                    <a:p>
                      <a:endParaRPr lang="nl-BE" dirty="0">
                        <a:solidFill>
                          <a:schemeClr val="bg1"/>
                        </a:solidFill>
                      </a:endParaRPr>
                    </a:p>
                  </a:txBody>
                  <a:tcPr>
                    <a:solidFill>
                      <a:srgbClr val="4F81BD"/>
                    </a:solidFill>
                  </a:tcPr>
                </a:tc>
              </a:tr>
              <a:tr h="43204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schemeClr val="dk1"/>
                          </a:solidFill>
                          <a:latin typeface="+mn-lt"/>
                          <a:ea typeface="+mn-ea"/>
                          <a:cs typeface="+mn-cs"/>
                        </a:rPr>
                        <a:t>IDF </a:t>
                      </a:r>
                      <a:r>
                        <a:rPr lang="pl-PL" sz="1400" b="0" i="1" kern="1200" dirty="0" smtClean="0">
                          <a:solidFill>
                            <a:schemeClr val="dk1"/>
                          </a:solidFill>
                          <a:latin typeface="+mn-lt"/>
                          <a:ea typeface="+mn-ea"/>
                          <a:cs typeface="+mn-cs"/>
                        </a:rPr>
                        <a:t>jest wiarygodnym i uznanym głosem globalnego sektora mleczarskiego</a:t>
                      </a:r>
                      <a:r>
                        <a:rPr lang="en-GB" sz="1400" b="0" i="1" kern="1200" dirty="0" smtClean="0">
                          <a:solidFill>
                            <a:schemeClr val="dk1"/>
                          </a:solidFill>
                          <a:latin typeface="+mn-lt"/>
                          <a:ea typeface="+mn-ea"/>
                          <a:cs typeface="+mn-cs"/>
                        </a:rPr>
                        <a:t> </a:t>
                      </a:r>
                      <a:endParaRPr lang="nl-BE" sz="1400" b="0" kern="1200" dirty="0" smtClean="0">
                        <a:solidFill>
                          <a:schemeClr val="dk1"/>
                        </a:solidFill>
                        <a:latin typeface="+mn-lt"/>
                        <a:ea typeface="+mn-ea"/>
                        <a:cs typeface="+mn-cs"/>
                      </a:endParaRPr>
                    </a:p>
                  </a:txBody>
                  <a:tcPr/>
                </a:tc>
                <a:tc hMerge="1">
                  <a:txBody>
                    <a:bodyPr/>
                    <a:lstStyle/>
                    <a:p>
                      <a:pPr algn="ctr"/>
                      <a:endParaRPr lang="nl-BE"/>
                    </a:p>
                  </a:txBody>
                  <a:tcPr/>
                </a:tc>
                <a:tc hMerge="1">
                  <a:txBody>
                    <a:bodyPr/>
                    <a:lstStyle/>
                    <a:p>
                      <a:pPr algn="ctr"/>
                      <a:endParaRPr lang="nl-BE" dirty="0"/>
                    </a:p>
                  </a:txBody>
                  <a:tcPr/>
                </a:tc>
              </a:tr>
            </a:tbl>
          </a:graphicData>
        </a:graphic>
      </p:graphicFrame>
      <p:sp>
        <p:nvSpPr>
          <p:cNvPr id="5" name="Prostokąt 4"/>
          <p:cNvSpPr/>
          <p:nvPr/>
        </p:nvSpPr>
        <p:spPr>
          <a:xfrm>
            <a:off x="1907704" y="163959"/>
            <a:ext cx="6160276" cy="769441"/>
          </a:xfrm>
          <a:prstGeom prst="rect">
            <a:avLst/>
          </a:prstGeom>
        </p:spPr>
        <p:txBody>
          <a:bodyPr wrap="none">
            <a:spAutoFit/>
          </a:bodyPr>
          <a:lstStyle/>
          <a:p>
            <a:pPr lvl="0" algn="ctr" eaLnBrk="0" hangingPunct="0">
              <a:spcBef>
                <a:spcPct val="20000"/>
              </a:spcBef>
              <a:buClr>
                <a:srgbClr val="003399"/>
              </a:buClr>
            </a:pPr>
            <a:r>
              <a:rPr lang="pl-PL" sz="4400" b="1" i="1" dirty="0" smtClean="0">
                <a:solidFill>
                  <a:srgbClr val="003399"/>
                </a:solidFill>
                <a:latin typeface="Calibri" pitchFamily="34" charset="0"/>
                <a:cs typeface="+mn-cs"/>
              </a:rPr>
              <a:t>Rola IDF w każdym filarze</a:t>
            </a:r>
            <a:endParaRPr lang="en-US" sz="4400" b="1" i="1" dirty="0">
              <a:solidFill>
                <a:srgbClr val="003399"/>
              </a:solidFill>
              <a:latin typeface="Calibri" pitchFamily="34" charset="0"/>
              <a:cs typeface="+mn-cs"/>
            </a:endParaRPr>
          </a:p>
        </p:txBody>
      </p:sp>
    </p:spTree>
    <p:extLst>
      <p:ext uri="{BB962C8B-B14F-4D97-AF65-F5344CB8AC3E}">
        <p14:creationId xmlns:p14="http://schemas.microsoft.com/office/powerpoint/2010/main" val="3983092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93832" y="692696"/>
            <a:ext cx="8568952" cy="4536504"/>
          </a:xfrm>
        </p:spPr>
        <p:txBody>
          <a:bodyPr>
            <a:noAutofit/>
          </a:bodyPr>
          <a:lstStyle/>
          <a:p>
            <a:pPr marL="0" indent="0">
              <a:buNone/>
            </a:pPr>
            <a:r>
              <a:rPr lang="pl-PL" sz="1800" b="1" dirty="0" smtClean="0">
                <a:solidFill>
                  <a:srgbClr val="003399"/>
                </a:solidFill>
              </a:rPr>
              <a:t>Zr</a:t>
            </a:r>
            <a:r>
              <a:rPr lang="pl-PL" sz="1800" b="1" u="sng" dirty="0" smtClean="0">
                <a:solidFill>
                  <a:srgbClr val="003399"/>
                </a:solidFill>
              </a:rPr>
              <a:t>ównoważony </a:t>
            </a:r>
            <a:r>
              <a:rPr lang="pl-PL" sz="1800" b="1" u="sng" dirty="0">
                <a:solidFill>
                  <a:srgbClr val="003399"/>
                </a:solidFill>
              </a:rPr>
              <a:t>rozwój</a:t>
            </a:r>
            <a:r>
              <a:rPr lang="pl-PL" sz="1800" dirty="0"/>
              <a:t/>
            </a:r>
            <a:br>
              <a:rPr lang="pl-PL" sz="1800" dirty="0"/>
            </a:br>
            <a:r>
              <a:rPr lang="pl-PL" sz="1800" dirty="0"/>
              <a:t>• E</a:t>
            </a:r>
            <a:r>
              <a:rPr lang="pl-PL" sz="1800" dirty="0" smtClean="0"/>
              <a:t>konomiczne: </a:t>
            </a:r>
            <a:r>
              <a:rPr lang="pl-PL" sz="1800" dirty="0"/>
              <a:t>Rozwój rynku </a:t>
            </a:r>
            <a:r>
              <a:rPr lang="pl-PL" sz="1800" dirty="0" smtClean="0"/>
              <a:t>w kierunku </a:t>
            </a:r>
            <a:r>
              <a:rPr lang="pl-PL" sz="1800" dirty="0" smtClean="0"/>
              <a:t>stworzenia przejrzystych</a:t>
            </a:r>
            <a:r>
              <a:rPr lang="pl-PL" sz="1800" dirty="0" smtClean="0"/>
              <a:t>, skutecznych </a:t>
            </a:r>
            <a:r>
              <a:rPr lang="pl-PL" sz="1800" dirty="0"/>
              <a:t>i rentownych </a:t>
            </a:r>
            <a:r>
              <a:rPr lang="pl-PL" sz="1800" dirty="0" smtClean="0"/>
              <a:t>rynków </a:t>
            </a:r>
            <a:r>
              <a:rPr lang="pl-PL" sz="1800" dirty="0"/>
              <a:t>(</a:t>
            </a:r>
            <a:r>
              <a:rPr lang="pl-PL" sz="1800" dirty="0" smtClean="0"/>
              <a:t>np. Raport WDS)</a:t>
            </a:r>
            <a:r>
              <a:rPr lang="pl-PL" sz="1800" dirty="0"/>
              <a:t/>
            </a:r>
            <a:br>
              <a:rPr lang="pl-PL" sz="1800" dirty="0"/>
            </a:br>
            <a:r>
              <a:rPr lang="pl-PL" sz="1800" dirty="0"/>
              <a:t>• Ochrona środowiska: Rozwój i promocja wspólnej metodologii (</a:t>
            </a:r>
            <a:r>
              <a:rPr lang="pl-PL" sz="1800" dirty="0" smtClean="0"/>
              <a:t>np</a:t>
            </a:r>
            <a:r>
              <a:rPr lang="pl-PL" sz="1800" dirty="0" smtClean="0"/>
              <a:t>. </a:t>
            </a:r>
            <a:r>
              <a:rPr lang="pl-PL" sz="1800" dirty="0"/>
              <a:t>Różnorodność biologiczna i </a:t>
            </a:r>
            <a:r>
              <a:rPr lang="pl-PL" sz="1800" dirty="0" smtClean="0"/>
              <a:t>gleba/woda/powietrze </a:t>
            </a:r>
            <a:r>
              <a:rPr lang="pl-PL" sz="1800" dirty="0"/>
              <a:t>poza </a:t>
            </a:r>
            <a:r>
              <a:rPr lang="pl-PL" sz="1800" dirty="0" smtClean="0"/>
              <a:t>GHG </a:t>
            </a:r>
            <a:r>
              <a:rPr lang="pl-PL" sz="1800" dirty="0"/>
              <a:t>/ energia w łańcuchu dostaw </a:t>
            </a:r>
            <a:r>
              <a:rPr lang="pl-PL" sz="1800" dirty="0" smtClean="0"/>
              <a:t>mlecznych)</a:t>
            </a:r>
            <a:r>
              <a:rPr lang="pl-PL" sz="1800" dirty="0"/>
              <a:t/>
            </a:r>
            <a:br>
              <a:rPr lang="pl-PL" sz="1800" dirty="0"/>
            </a:br>
            <a:r>
              <a:rPr lang="pl-PL" sz="1800" b="1" u="sng" dirty="0" smtClean="0">
                <a:solidFill>
                  <a:srgbClr val="003399"/>
                </a:solidFill>
              </a:rPr>
              <a:t>Żywienie</a:t>
            </a:r>
            <a:r>
              <a:rPr lang="pl-PL" sz="1800" dirty="0"/>
              <a:t/>
            </a:r>
            <a:br>
              <a:rPr lang="pl-PL" sz="1800" dirty="0"/>
            </a:br>
            <a:r>
              <a:rPr lang="pl-PL" sz="1800" dirty="0"/>
              <a:t>• Matryca </a:t>
            </a:r>
            <a:r>
              <a:rPr lang="pl-PL" sz="1800" dirty="0" smtClean="0"/>
              <a:t>Mleczna </a:t>
            </a:r>
            <a:r>
              <a:rPr lang="pl-PL" sz="1800" dirty="0"/>
              <a:t>(</a:t>
            </a:r>
            <a:r>
              <a:rPr lang="pl-PL" sz="1800" dirty="0" smtClean="0"/>
              <a:t>cała </a:t>
            </a:r>
            <a:r>
              <a:rPr lang="pl-PL" sz="1800" dirty="0" smtClean="0"/>
              <a:t>żywność , a dodatkowo składniki odżywcze)</a:t>
            </a:r>
            <a:r>
              <a:rPr lang="pl-PL" sz="1800" dirty="0"/>
              <a:t/>
            </a:r>
            <a:br>
              <a:rPr lang="pl-PL" sz="1800" dirty="0"/>
            </a:br>
            <a:r>
              <a:rPr lang="pl-PL" sz="1800" dirty="0"/>
              <a:t>• </a:t>
            </a:r>
            <a:r>
              <a:rPr lang="pl-PL" sz="1800" dirty="0" smtClean="0"/>
              <a:t>Żywienie i zrównoważony rozwój</a:t>
            </a:r>
            <a:r>
              <a:rPr lang="pl-PL" sz="1800" dirty="0"/>
              <a:t/>
            </a:r>
            <a:br>
              <a:rPr lang="pl-PL" sz="1800" dirty="0"/>
            </a:br>
            <a:r>
              <a:rPr lang="pl-PL" sz="1800" dirty="0"/>
              <a:t>• </a:t>
            </a:r>
            <a:r>
              <a:rPr lang="pl-PL" sz="1800" dirty="0" smtClean="0"/>
              <a:t>Niedożywienia </a:t>
            </a:r>
            <a:r>
              <a:rPr lang="pl-PL" sz="1800" dirty="0"/>
              <a:t>i niedobór </a:t>
            </a:r>
            <a:r>
              <a:rPr lang="pl-PL" sz="1800" dirty="0" smtClean="0"/>
              <a:t>mikroelementów</a:t>
            </a:r>
            <a:r>
              <a:rPr lang="pl-PL" sz="1800" dirty="0"/>
              <a:t/>
            </a:r>
            <a:br>
              <a:rPr lang="pl-PL" sz="1800" dirty="0"/>
            </a:br>
            <a:r>
              <a:rPr lang="pl-PL" sz="1800" b="1" u="sng" dirty="0">
                <a:solidFill>
                  <a:srgbClr val="003399"/>
                </a:solidFill>
              </a:rPr>
              <a:t>Bezpieczeństwo i jakość żywności</a:t>
            </a:r>
            <a:r>
              <a:rPr lang="pl-PL" sz="1800" b="1" dirty="0">
                <a:solidFill>
                  <a:srgbClr val="003399"/>
                </a:solidFill>
              </a:rPr>
              <a:t/>
            </a:r>
            <a:br>
              <a:rPr lang="pl-PL" sz="1800" b="1" dirty="0">
                <a:solidFill>
                  <a:srgbClr val="003399"/>
                </a:solidFill>
              </a:rPr>
            </a:br>
            <a:r>
              <a:rPr lang="pl-PL" sz="1800" dirty="0"/>
              <a:t>• </a:t>
            </a:r>
            <a:r>
              <a:rPr lang="pl-PL" sz="1800" dirty="0" smtClean="0"/>
              <a:t>Chemiczne</a:t>
            </a:r>
            <a:r>
              <a:rPr lang="pl-PL" sz="1800" dirty="0"/>
              <a:t>, </a:t>
            </a:r>
            <a:r>
              <a:rPr lang="pl-PL" sz="1800" dirty="0" smtClean="0"/>
              <a:t>fizyczne i biologiczne zagrożenia </a:t>
            </a:r>
            <a:r>
              <a:rPr lang="pl-PL" sz="1800" dirty="0"/>
              <a:t>oraz </a:t>
            </a:r>
            <a:r>
              <a:rPr lang="pl-PL" sz="1800" dirty="0" smtClean="0"/>
              <a:t>ich wskaźniki (</a:t>
            </a:r>
            <a:r>
              <a:rPr lang="pl-PL" sz="1800" dirty="0"/>
              <a:t>w tym zasad higieny w produkcji mleka i </a:t>
            </a:r>
            <a:r>
              <a:rPr lang="pl-PL" sz="1800" dirty="0" smtClean="0"/>
              <a:t>jego przetwórstwie)</a:t>
            </a:r>
            <a:r>
              <a:rPr lang="pl-PL" sz="1800" dirty="0"/>
              <a:t/>
            </a:r>
            <a:br>
              <a:rPr lang="pl-PL" sz="1800" dirty="0"/>
            </a:br>
            <a:r>
              <a:rPr lang="pl-PL" sz="1800" dirty="0"/>
              <a:t>• </a:t>
            </a:r>
            <a:r>
              <a:rPr lang="pl-PL" sz="1800" dirty="0" smtClean="0"/>
              <a:t>Zdrowie i dobrostan zwierząt </a:t>
            </a:r>
            <a:r>
              <a:rPr lang="pl-PL" sz="1800" dirty="0"/>
              <a:t/>
            </a:r>
            <a:br>
              <a:rPr lang="pl-PL" sz="1800" dirty="0"/>
            </a:br>
            <a:r>
              <a:rPr lang="pl-PL" sz="1800" b="1" u="sng" dirty="0">
                <a:solidFill>
                  <a:srgbClr val="003399"/>
                </a:solidFill>
              </a:rPr>
              <a:t>Standardy</a:t>
            </a:r>
            <a:r>
              <a:rPr lang="pl-PL" sz="1800" dirty="0"/>
              <a:t/>
            </a:r>
            <a:br>
              <a:rPr lang="pl-PL" sz="1800" dirty="0"/>
            </a:br>
            <a:r>
              <a:rPr lang="pl-PL" sz="1800" dirty="0"/>
              <a:t>• Zaangażowanie </a:t>
            </a:r>
            <a:r>
              <a:rPr lang="pl-PL" sz="1800" dirty="0" smtClean="0"/>
              <a:t>w prac organów stanowiących standardy </a:t>
            </a:r>
            <a:r>
              <a:rPr lang="pl-PL" sz="1800" dirty="0"/>
              <a:t>- Mapowanie interakcji IDF z </a:t>
            </a:r>
            <a:r>
              <a:rPr lang="pl-PL" sz="1800" dirty="0" smtClean="0"/>
              <a:t>organizacjami międzyrządowymi </a:t>
            </a:r>
            <a:r>
              <a:rPr lang="pl-PL" sz="1800" dirty="0"/>
              <a:t>i </a:t>
            </a:r>
            <a:r>
              <a:rPr lang="pl-PL" sz="1800" dirty="0" smtClean="0"/>
              <a:t>innymi kluczowymi interesariuszami </a:t>
            </a:r>
            <a:r>
              <a:rPr lang="pl-PL" sz="1800" dirty="0"/>
              <a:t>w obszarze norm / Identyfikacja luk / </a:t>
            </a:r>
            <a:r>
              <a:rPr lang="pl-PL" sz="1800" dirty="0" smtClean="0"/>
              <a:t>Przegląd i </a:t>
            </a:r>
            <a:r>
              <a:rPr lang="pl-PL" sz="1800" dirty="0"/>
              <a:t>jeśli to możliwe </a:t>
            </a:r>
            <a:r>
              <a:rPr lang="pl-PL" sz="1800" dirty="0" smtClean="0"/>
              <a:t>poprawienie sposobu </a:t>
            </a:r>
            <a:r>
              <a:rPr lang="pl-PL" sz="1800" dirty="0"/>
              <a:t>pracy z </a:t>
            </a:r>
            <a:r>
              <a:rPr lang="pl-PL" sz="1800" dirty="0" smtClean="0"/>
              <a:t>innymi organizacjami normalizacyjnymi </a:t>
            </a:r>
            <a:r>
              <a:rPr lang="pl-PL" sz="1800" dirty="0"/>
              <a:t>i </a:t>
            </a:r>
            <a:r>
              <a:rPr lang="pl-PL" sz="1800" dirty="0" smtClean="0"/>
              <a:t>innymi organizacjami działającymi w obszarze standardów </a:t>
            </a:r>
            <a:r>
              <a:rPr lang="pl-PL" sz="1800" dirty="0"/>
              <a:t>AHW (OIE, ISO, </a:t>
            </a:r>
            <a:r>
              <a:rPr lang="pl-PL" sz="1800" dirty="0" err="1"/>
              <a:t>Codex</a:t>
            </a:r>
            <a:r>
              <a:rPr lang="pl-PL" sz="1800" dirty="0"/>
              <a:t>)</a:t>
            </a:r>
            <a:br>
              <a:rPr lang="pl-PL" sz="1800" dirty="0"/>
            </a:br>
            <a:r>
              <a:rPr lang="pl-PL" sz="1800" dirty="0"/>
              <a:t>• Utrzymanie zdolności </a:t>
            </a:r>
            <a:r>
              <a:rPr lang="pl-PL" sz="1800" dirty="0" smtClean="0"/>
              <a:t>współpracy </a:t>
            </a:r>
            <a:r>
              <a:rPr lang="pl-PL" sz="1800" dirty="0"/>
              <a:t>i interakcji z </a:t>
            </a:r>
            <a:r>
              <a:rPr lang="pl-PL" sz="1800" dirty="0" err="1"/>
              <a:t>Codex</a:t>
            </a:r>
            <a:r>
              <a:rPr lang="pl-PL" sz="1800" dirty="0"/>
              <a:t/>
            </a:r>
            <a:br>
              <a:rPr lang="pl-PL" sz="1800" dirty="0"/>
            </a:br>
            <a:r>
              <a:rPr lang="pl-PL" sz="1800" dirty="0"/>
              <a:t>• </a:t>
            </a:r>
            <a:r>
              <a:rPr lang="pl-PL" sz="1800" dirty="0" smtClean="0"/>
              <a:t>Zdobycie większego doświadczenia statystycznego </a:t>
            </a:r>
            <a:r>
              <a:rPr lang="pl-PL" sz="1800" dirty="0"/>
              <a:t>i </a:t>
            </a:r>
            <a:r>
              <a:rPr lang="pl-PL" sz="1800" dirty="0" smtClean="0"/>
              <a:t>epidemiologicznego mającego zastosowanie w standardach analitycznych </a:t>
            </a:r>
            <a:r>
              <a:rPr lang="pl-PL" sz="1800" dirty="0"/>
              <a:t>i AHW</a:t>
            </a:r>
            <a:endParaRPr lang="en-US" sz="1800" b="1" i="1" dirty="0" smtClean="0">
              <a:solidFill>
                <a:srgbClr val="003399"/>
              </a:solidFill>
            </a:endParaRPr>
          </a:p>
        </p:txBody>
      </p:sp>
      <p:sp>
        <p:nvSpPr>
          <p:cNvPr id="3" name="pole tekstowe 2"/>
          <p:cNvSpPr txBox="1"/>
          <p:nvPr/>
        </p:nvSpPr>
        <p:spPr>
          <a:xfrm>
            <a:off x="1223408" y="93592"/>
            <a:ext cx="7734683" cy="769441"/>
          </a:xfrm>
          <a:prstGeom prst="rect">
            <a:avLst/>
          </a:prstGeom>
          <a:noFill/>
        </p:spPr>
        <p:txBody>
          <a:bodyPr wrap="none" rtlCol="0">
            <a:spAutoFit/>
          </a:bodyPr>
          <a:lstStyle/>
          <a:p>
            <a:pPr lvl="0" algn="ctr" eaLnBrk="0" hangingPunct="0">
              <a:spcBef>
                <a:spcPct val="20000"/>
              </a:spcBef>
              <a:buClr>
                <a:srgbClr val="003399"/>
              </a:buClr>
            </a:pPr>
            <a:r>
              <a:rPr lang="pl-PL" sz="4400" b="1" i="1" dirty="0">
                <a:solidFill>
                  <a:srgbClr val="003399"/>
                </a:solidFill>
                <a:latin typeface="Calibri" pitchFamily="34" charset="0"/>
                <a:cs typeface="+mn-cs"/>
              </a:rPr>
              <a:t>Priorytety Programowe Prac IDF</a:t>
            </a:r>
            <a:endParaRPr lang="en-US" sz="4400" b="1" i="1" dirty="0">
              <a:solidFill>
                <a:srgbClr val="003399"/>
              </a:solidFill>
              <a:latin typeface="Calibri" pitchFamily="34" charset="0"/>
              <a:cs typeface="+mn-cs"/>
            </a:endParaRPr>
          </a:p>
        </p:txBody>
      </p:sp>
    </p:spTree>
    <p:extLst>
      <p:ext uri="{BB962C8B-B14F-4D97-AF65-F5344CB8AC3E}">
        <p14:creationId xmlns:p14="http://schemas.microsoft.com/office/powerpoint/2010/main" val="398309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2556792" y="0"/>
            <a:ext cx="13681520" cy="7101408"/>
          </a:xfrm>
          <a:prstGeom prst="rect">
            <a:avLst/>
          </a:prstGeom>
        </p:spPr>
      </p:pic>
      <p:sp>
        <p:nvSpPr>
          <p:cNvPr id="2" name="pole tekstowe 1"/>
          <p:cNvSpPr txBox="1"/>
          <p:nvPr/>
        </p:nvSpPr>
        <p:spPr>
          <a:xfrm>
            <a:off x="683568" y="1572761"/>
            <a:ext cx="7872668" cy="400110"/>
          </a:xfrm>
          <a:prstGeom prst="rect">
            <a:avLst/>
          </a:prstGeom>
          <a:noFill/>
        </p:spPr>
        <p:txBody>
          <a:bodyPr wrap="none" rtlCol="0">
            <a:spAutoFit/>
          </a:bodyPr>
          <a:lstStyle/>
          <a:p>
            <a:r>
              <a:rPr lang="pl-PL" sz="2000" b="1" u="sng" dirty="0" smtClean="0"/>
              <a:t>Obszary pracy Międzynarodowej Federacji Mleczarskiej FIL/IDF</a:t>
            </a:r>
            <a:endParaRPr lang="en-GB" sz="2000" b="1" u="sng" dirty="0"/>
          </a:p>
        </p:txBody>
      </p:sp>
    </p:spTree>
    <p:extLst>
      <p:ext uri="{BB962C8B-B14F-4D97-AF65-F5344CB8AC3E}">
        <p14:creationId xmlns:p14="http://schemas.microsoft.com/office/powerpoint/2010/main" val="398309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3528" y="1412776"/>
            <a:ext cx="8568952" cy="4536504"/>
          </a:xfrm>
        </p:spPr>
        <p:txBody>
          <a:bodyPr>
            <a:noAutofit/>
          </a:bodyPr>
          <a:lstStyle/>
          <a:p>
            <a:pPr marL="0" indent="0" algn="ctr">
              <a:buNone/>
            </a:pPr>
            <a:endParaRPr lang="en-US" sz="1200" b="1" i="1" dirty="0" smtClean="0">
              <a:solidFill>
                <a:srgbClr val="003399"/>
              </a:solidFill>
            </a:endParaRPr>
          </a:p>
          <a:p>
            <a:pPr marL="0" indent="0" algn="ctr">
              <a:buNone/>
            </a:pPr>
            <a:endParaRPr lang="en-US" sz="4400" b="1" i="1" dirty="0" smtClean="0">
              <a:solidFill>
                <a:srgbClr val="003399"/>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2205144038"/>
              </p:ext>
            </p:extLst>
          </p:nvPr>
        </p:nvGraphicFramePr>
        <p:xfrm>
          <a:off x="971600" y="26292"/>
          <a:ext cx="7776864" cy="6720270"/>
        </p:xfrm>
        <a:graphic>
          <a:graphicData uri="http://schemas.openxmlformats.org/drawingml/2006/table">
            <a:tbl>
              <a:tblPr firstRow="1" firstCol="1" bandRow="1"/>
              <a:tblGrid>
                <a:gridCol w="3265386"/>
                <a:gridCol w="1293380"/>
                <a:gridCol w="1175571"/>
                <a:gridCol w="1058596"/>
                <a:gridCol w="983931"/>
              </a:tblGrid>
              <a:tr h="432048">
                <a:tc>
                  <a:txBody>
                    <a:bodyPr/>
                    <a:lstStyle/>
                    <a:p>
                      <a:pPr algn="l">
                        <a:lnSpc>
                          <a:spcPct val="100000"/>
                        </a:lnSpc>
                        <a:spcAft>
                          <a:spcPts val="0"/>
                        </a:spcAft>
                      </a:pPr>
                      <a:r>
                        <a:rPr lang="pl-PL" sz="1600" b="1" dirty="0" smtClean="0">
                          <a:solidFill>
                            <a:srgbClr val="003399"/>
                          </a:solidFill>
                          <a:effectLst/>
                          <a:latin typeface="Calibri"/>
                          <a:ea typeface="Calibri"/>
                          <a:cs typeface="Calibri"/>
                        </a:rPr>
                        <a:t>Stałe</a:t>
                      </a:r>
                      <a:r>
                        <a:rPr lang="pl-PL" sz="1600" b="1" baseline="0" dirty="0" smtClean="0">
                          <a:solidFill>
                            <a:srgbClr val="003399"/>
                          </a:solidFill>
                          <a:effectLst/>
                          <a:latin typeface="Calibri"/>
                          <a:ea typeface="Calibri"/>
                          <a:cs typeface="Calibri"/>
                        </a:rPr>
                        <a:t> Komitety</a:t>
                      </a:r>
                      <a:r>
                        <a:rPr lang="en-GB" sz="1600" b="1" dirty="0" smtClean="0">
                          <a:solidFill>
                            <a:srgbClr val="003399"/>
                          </a:solidFill>
                          <a:effectLst/>
                          <a:latin typeface="Calibri"/>
                          <a:ea typeface="Calibri"/>
                          <a:cs typeface="Calibri"/>
                        </a:rPr>
                        <a:t> </a:t>
                      </a:r>
                      <a:r>
                        <a:rPr lang="en-GB" sz="1600" b="1" dirty="0">
                          <a:solidFill>
                            <a:srgbClr val="003399"/>
                          </a:solidFill>
                          <a:effectLst/>
                          <a:latin typeface="Calibri"/>
                          <a:ea typeface="Calibri"/>
                          <a:cs typeface="Calibri"/>
                        </a:rPr>
                        <a:t>/ </a:t>
                      </a:r>
                      <a:r>
                        <a:rPr lang="pl-PL" sz="1600" b="1" dirty="0" smtClean="0">
                          <a:solidFill>
                            <a:srgbClr val="003399"/>
                          </a:solidFill>
                          <a:effectLst/>
                          <a:latin typeface="Calibri"/>
                          <a:ea typeface="Calibri"/>
                          <a:cs typeface="Calibri"/>
                        </a:rPr>
                        <a:t>Obszary</a:t>
                      </a:r>
                      <a:r>
                        <a:rPr lang="pl-PL" sz="1600" b="1" baseline="0" dirty="0" smtClean="0">
                          <a:solidFill>
                            <a:srgbClr val="003399"/>
                          </a:solidFill>
                          <a:effectLst/>
                          <a:latin typeface="Calibri"/>
                          <a:ea typeface="Calibri"/>
                          <a:cs typeface="Calibri"/>
                        </a:rPr>
                        <a:t> Prac</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pl-PL" sz="1600" b="1" dirty="0" smtClean="0">
                          <a:solidFill>
                            <a:srgbClr val="003399"/>
                          </a:solidFill>
                          <a:effectLst/>
                          <a:latin typeface="Calibri"/>
                          <a:ea typeface="Calibri"/>
                          <a:cs typeface="Calibri"/>
                        </a:rPr>
                        <a:t>Standardy</a:t>
                      </a:r>
                      <a:r>
                        <a:rPr lang="en-GB" sz="1600" b="1" dirty="0" smtClean="0">
                          <a:solidFill>
                            <a:srgbClr val="003399"/>
                          </a:solidFill>
                          <a:effectLst/>
                          <a:latin typeface="Calibri"/>
                          <a:ea typeface="Calibri"/>
                          <a:cs typeface="Calibri"/>
                        </a:rPr>
                        <a:t>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pl-PL" sz="1600" b="1" dirty="0" smtClean="0">
                          <a:solidFill>
                            <a:srgbClr val="003399"/>
                          </a:solidFill>
                          <a:effectLst/>
                          <a:latin typeface="Calibri"/>
                        </a:rPr>
                        <a:t>Żywienie</a:t>
                      </a:r>
                      <a:endParaRPr lang="en-GB" dirty="0"/>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pl-PL" sz="1600" b="1" dirty="0" smtClean="0">
                          <a:solidFill>
                            <a:srgbClr val="003399"/>
                          </a:solidFill>
                          <a:effectLst/>
                          <a:latin typeface="Calibri"/>
                          <a:ea typeface="Calibri"/>
                          <a:cs typeface="Times New Roman"/>
                        </a:rPr>
                        <a:t>Zrównoważony</a:t>
                      </a:r>
                      <a:r>
                        <a:rPr lang="pl-PL" sz="1600" b="1" baseline="0" dirty="0" smtClean="0">
                          <a:solidFill>
                            <a:srgbClr val="003399"/>
                          </a:solidFill>
                          <a:effectLst/>
                          <a:latin typeface="Calibri"/>
                          <a:ea typeface="Calibri"/>
                          <a:cs typeface="Times New Roman"/>
                        </a:rPr>
                        <a:t> Rozwój</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pl-PL" sz="1600" b="1" dirty="0" smtClean="0">
                          <a:solidFill>
                            <a:srgbClr val="003399"/>
                          </a:solidFill>
                          <a:effectLst/>
                          <a:latin typeface="Calibri"/>
                          <a:ea typeface="Calibri"/>
                          <a:cs typeface="Times New Roman"/>
                        </a:rPr>
                        <a:t>Bezpieczeństwo</a:t>
                      </a:r>
                      <a:r>
                        <a:rPr lang="pl-PL" sz="1600" b="1" baseline="0" dirty="0" smtClean="0">
                          <a:solidFill>
                            <a:srgbClr val="003399"/>
                          </a:solidFill>
                          <a:effectLst/>
                          <a:latin typeface="Calibri"/>
                          <a:ea typeface="Calibri"/>
                          <a:cs typeface="Times New Roman"/>
                        </a:rPr>
                        <a:t> i Jakość Żywności</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Animal Health and Welfare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dirty="0">
                          <a:solidFill>
                            <a:srgbClr val="003399"/>
                          </a:solidFill>
                          <a:effectLst/>
                          <a:latin typeface="Times New Roman"/>
                          <a:ea typeface="Calibri"/>
                          <a:cs typeface="Times New Roman"/>
                        </a:rPr>
                        <a:t>X</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dirty="0">
                          <a:solidFill>
                            <a:srgbClr val="003399"/>
                          </a:solidFill>
                          <a:effectLst/>
                          <a:latin typeface="Times New Roman"/>
                          <a:ea typeface="Calibri"/>
                          <a:cs typeface="Times New Roman"/>
                        </a:rPr>
                        <a:t>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dirty="0">
                          <a:solidFill>
                            <a:srgbClr val="003399"/>
                          </a:solidFill>
                          <a:effectLst/>
                          <a:latin typeface="Times New Roman"/>
                          <a:ea typeface="Calibri"/>
                          <a:cs typeface="Times New Roman"/>
                        </a:rPr>
                        <a:t>X</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Dairy Science and Technology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Dairy Policies and Economics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Marketing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Environment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Farm Management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Food Additives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Calibri"/>
                          <a:ea typeface="Calibri"/>
                          <a:cs typeface="Calibri"/>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Standards of Identity and Labelling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Microbiological Hygiene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Residues and Chemical Contaminants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Analytical Methods for Additives and Contaminants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Analytical Methods for Composition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Analytical Methods for Dairy Microorganisms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Analytical Methods for Processing Aids and Indicators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gn="l">
                        <a:lnSpc>
                          <a:spcPct val="100000"/>
                        </a:lnSpc>
                        <a:spcAft>
                          <a:spcPts val="0"/>
                        </a:spcAft>
                      </a:pPr>
                      <a:r>
                        <a:rPr lang="en-GB" sz="1600" b="1" dirty="0">
                          <a:solidFill>
                            <a:srgbClr val="003399"/>
                          </a:solidFill>
                          <a:effectLst/>
                          <a:latin typeface="Calibri"/>
                          <a:ea typeface="Calibri"/>
                          <a:cs typeface="Calibri"/>
                        </a:rPr>
                        <a:t>SC Harmonization of Microbiological Methods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Statistics and Automation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X</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a:solidFill>
                            <a:srgbClr val="003399"/>
                          </a:solidFill>
                          <a:effectLst/>
                          <a:latin typeface="Times New Roman"/>
                          <a:ea typeface="Calibri"/>
                          <a:cs typeface="Times New Roman"/>
                        </a:rPr>
                        <a:t> </a:t>
                      </a:r>
                      <a:endParaRPr lang="en-GB" sz="160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68">
                <a:tc>
                  <a:txBody>
                    <a:bodyPr/>
                    <a:lstStyle/>
                    <a:p>
                      <a:pPr algn="l">
                        <a:lnSpc>
                          <a:spcPct val="100000"/>
                        </a:lnSpc>
                        <a:spcAft>
                          <a:spcPts val="0"/>
                        </a:spcAft>
                      </a:pPr>
                      <a:r>
                        <a:rPr lang="en-GB" sz="1600" b="1" dirty="0">
                          <a:solidFill>
                            <a:srgbClr val="003399"/>
                          </a:solidFill>
                          <a:effectLst/>
                          <a:latin typeface="Calibri"/>
                          <a:ea typeface="Calibri"/>
                          <a:cs typeface="Calibri"/>
                        </a:rPr>
                        <a:t>SC Nutrition and Health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dirty="0">
                          <a:solidFill>
                            <a:srgbClr val="003399"/>
                          </a:solidFill>
                          <a:effectLst/>
                          <a:latin typeface="Times New Roman"/>
                          <a:ea typeface="Calibri"/>
                          <a:cs typeface="Times New Roman"/>
                        </a:rPr>
                        <a:t>X</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dirty="0">
                          <a:solidFill>
                            <a:srgbClr val="003399"/>
                          </a:solidFill>
                          <a:effectLst/>
                          <a:latin typeface="Times New Roman"/>
                          <a:ea typeface="Calibri"/>
                          <a:cs typeface="Times New Roman"/>
                        </a:rPr>
                        <a:t>X</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dirty="0">
                          <a:solidFill>
                            <a:srgbClr val="003399"/>
                          </a:solidFill>
                          <a:effectLst/>
                          <a:latin typeface="Times New Roman"/>
                          <a:ea typeface="Calibri"/>
                          <a:cs typeface="Times New Roman"/>
                        </a:rPr>
                        <a:t>X</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600" b="1" dirty="0">
                          <a:solidFill>
                            <a:srgbClr val="003399"/>
                          </a:solidFill>
                          <a:effectLst/>
                          <a:latin typeface="Times New Roman"/>
                          <a:ea typeface="Calibri"/>
                          <a:cs typeface="Times New Roman"/>
                        </a:rPr>
                        <a:t> </a:t>
                      </a:r>
                      <a:endParaRPr lang="en-GB" sz="1600" dirty="0">
                        <a:solidFill>
                          <a:srgbClr val="003399"/>
                        </a:solidFill>
                        <a:effectLst/>
                        <a:latin typeface="Times New Roman"/>
                        <a:ea typeface="Calibri"/>
                        <a:cs typeface="Times New Roman"/>
                      </a:endParaRPr>
                    </a:p>
                  </a:txBody>
                  <a:tcPr marL="33443" marR="33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557588" y="1463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3092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3528" y="1412776"/>
            <a:ext cx="8568952" cy="4536504"/>
          </a:xfrm>
        </p:spPr>
        <p:txBody>
          <a:bodyPr>
            <a:noAutofit/>
          </a:bodyPr>
          <a:lstStyle/>
          <a:p>
            <a:pPr marL="0" indent="0" algn="ctr">
              <a:buNone/>
            </a:pPr>
            <a:endParaRPr lang="en-US" sz="4400" b="1" i="1" dirty="0" smtClean="0">
              <a:solidFill>
                <a:srgbClr val="003399"/>
              </a:solidFill>
            </a:endParaRPr>
          </a:p>
          <a:p>
            <a:pPr marL="0" indent="0" algn="ctr">
              <a:buNone/>
            </a:pPr>
            <a:endParaRPr lang="en-US" sz="4400" b="1" i="1" dirty="0" smtClean="0">
              <a:solidFill>
                <a:srgbClr val="003399"/>
              </a:solidFill>
            </a:endParaRPr>
          </a:p>
          <a:p>
            <a:pPr marL="0" indent="0" algn="ctr">
              <a:buNone/>
            </a:pPr>
            <a:endParaRPr lang="en-US" sz="4400" b="1" i="1" dirty="0" smtClean="0">
              <a:solidFill>
                <a:srgbClr val="003399"/>
              </a:solidFill>
            </a:endParaRPr>
          </a:p>
        </p:txBody>
      </p:sp>
      <p:sp>
        <p:nvSpPr>
          <p:cNvPr id="2" name="Prostokąt 1"/>
          <p:cNvSpPr/>
          <p:nvPr/>
        </p:nvSpPr>
        <p:spPr>
          <a:xfrm>
            <a:off x="971600" y="610136"/>
            <a:ext cx="7632848" cy="6247864"/>
          </a:xfrm>
          <a:prstGeom prst="rect">
            <a:avLst/>
          </a:prstGeom>
        </p:spPr>
        <p:txBody>
          <a:bodyPr wrap="square">
            <a:spAutoFit/>
          </a:bodyPr>
          <a:lstStyle/>
          <a:p>
            <a:r>
              <a:rPr lang="pl-PL" sz="4400" b="1" i="1" dirty="0" smtClean="0">
                <a:solidFill>
                  <a:srgbClr val="003399"/>
                </a:solidFill>
                <a:latin typeface="Calibri" pitchFamily="34" charset="0"/>
                <a:cs typeface="+mn-cs"/>
              </a:rPr>
              <a:t>Szablon Przeglądu Prac Grup Roboczych</a:t>
            </a:r>
            <a:r>
              <a:rPr lang="pl-PL" sz="2400" dirty="0"/>
              <a:t/>
            </a:r>
            <a:br>
              <a:rPr lang="pl-PL" sz="2400" dirty="0"/>
            </a:br>
            <a:r>
              <a:rPr lang="pl-PL" sz="2400" dirty="0">
                <a:solidFill>
                  <a:srgbClr val="003399"/>
                </a:solidFill>
              </a:rPr>
              <a:t>1. Co jest </a:t>
            </a:r>
            <a:r>
              <a:rPr lang="pl-PL" sz="2400" dirty="0" smtClean="0">
                <a:solidFill>
                  <a:srgbClr val="003399"/>
                </a:solidFill>
              </a:rPr>
              <a:t>tematem prac </a:t>
            </a:r>
            <a:r>
              <a:rPr lang="pl-PL" sz="2400" dirty="0">
                <a:solidFill>
                  <a:srgbClr val="003399"/>
                </a:solidFill>
              </a:rPr>
              <a:t>i dlaczego jest to temat ważny dla łańcucha dostaw produktów mlecznych?</a:t>
            </a:r>
            <a:br>
              <a:rPr lang="pl-PL" sz="2400" dirty="0">
                <a:solidFill>
                  <a:srgbClr val="003399"/>
                </a:solidFill>
              </a:rPr>
            </a:br>
            <a:r>
              <a:rPr lang="pl-PL" sz="2400" dirty="0" smtClean="0">
                <a:solidFill>
                  <a:srgbClr val="003399"/>
                </a:solidFill>
              </a:rPr>
              <a:t>2.Kto </a:t>
            </a:r>
            <a:r>
              <a:rPr lang="pl-PL" sz="2400" dirty="0">
                <a:solidFill>
                  <a:srgbClr val="003399"/>
                </a:solidFill>
              </a:rPr>
              <a:t>pracuje na </a:t>
            </a:r>
            <a:r>
              <a:rPr lang="pl-PL" sz="2400" dirty="0" smtClean="0">
                <a:solidFill>
                  <a:srgbClr val="003399"/>
                </a:solidFill>
              </a:rPr>
              <a:t>tym tematem? </a:t>
            </a:r>
            <a:r>
              <a:rPr lang="pl-PL" sz="2400" dirty="0">
                <a:solidFill>
                  <a:srgbClr val="003399"/>
                </a:solidFill>
              </a:rPr>
              <a:t>(IGO, kluczowe </a:t>
            </a:r>
            <a:r>
              <a:rPr lang="pl-PL" sz="2400" dirty="0" smtClean="0">
                <a:solidFill>
                  <a:srgbClr val="003399"/>
                </a:solidFill>
              </a:rPr>
              <a:t>instytucje wpływu, </a:t>
            </a:r>
            <a:r>
              <a:rPr lang="pl-PL" sz="2400" dirty="0">
                <a:solidFill>
                  <a:srgbClr val="003399"/>
                </a:solidFill>
              </a:rPr>
              <a:t>inne organizacje z sektora publicznego i prywatnego ...)</a:t>
            </a:r>
            <a:br>
              <a:rPr lang="pl-PL" sz="2400" dirty="0">
                <a:solidFill>
                  <a:srgbClr val="003399"/>
                </a:solidFill>
              </a:rPr>
            </a:br>
            <a:r>
              <a:rPr lang="pl-PL" sz="2400" dirty="0" smtClean="0">
                <a:solidFill>
                  <a:srgbClr val="003399"/>
                </a:solidFill>
              </a:rPr>
              <a:t>3.Dlaczego </a:t>
            </a:r>
            <a:r>
              <a:rPr lang="pl-PL" sz="2400" dirty="0">
                <a:solidFill>
                  <a:srgbClr val="003399"/>
                </a:solidFill>
              </a:rPr>
              <a:t>IDF </a:t>
            </a:r>
            <a:r>
              <a:rPr lang="pl-PL" sz="2400" dirty="0" smtClean="0">
                <a:solidFill>
                  <a:srgbClr val="003399"/>
                </a:solidFill>
              </a:rPr>
              <a:t>powinien pracować na </a:t>
            </a:r>
            <a:r>
              <a:rPr lang="pl-PL" sz="2400" dirty="0">
                <a:solidFill>
                  <a:srgbClr val="003399"/>
                </a:solidFill>
              </a:rPr>
              <a:t>ten temat?</a:t>
            </a:r>
            <a:br>
              <a:rPr lang="pl-PL" sz="2400" dirty="0">
                <a:solidFill>
                  <a:srgbClr val="003399"/>
                </a:solidFill>
              </a:rPr>
            </a:br>
            <a:r>
              <a:rPr lang="pl-PL" sz="2400" dirty="0">
                <a:solidFill>
                  <a:srgbClr val="003399"/>
                </a:solidFill>
              </a:rPr>
              <a:t>a) Jakie są korzyści, które może </a:t>
            </a:r>
            <a:r>
              <a:rPr lang="pl-PL" sz="2400" dirty="0" smtClean="0">
                <a:solidFill>
                  <a:srgbClr val="003399"/>
                </a:solidFill>
              </a:rPr>
              <a:t>dostarczyć </a:t>
            </a:r>
            <a:r>
              <a:rPr lang="pl-PL" sz="2400" dirty="0">
                <a:solidFill>
                  <a:srgbClr val="003399"/>
                </a:solidFill>
              </a:rPr>
              <a:t>IDF, </a:t>
            </a:r>
            <a:r>
              <a:rPr lang="pl-PL" sz="2400" dirty="0" smtClean="0">
                <a:solidFill>
                  <a:srgbClr val="003399"/>
                </a:solidFill>
              </a:rPr>
              <a:t> a </a:t>
            </a:r>
            <a:r>
              <a:rPr lang="pl-PL" sz="2400" dirty="0">
                <a:solidFill>
                  <a:srgbClr val="003399"/>
                </a:solidFill>
              </a:rPr>
              <a:t>inni nie mogą?</a:t>
            </a:r>
            <a:br>
              <a:rPr lang="pl-PL" sz="2400" dirty="0">
                <a:solidFill>
                  <a:srgbClr val="003399"/>
                </a:solidFill>
              </a:rPr>
            </a:br>
            <a:r>
              <a:rPr lang="pl-PL" sz="2400" dirty="0">
                <a:solidFill>
                  <a:srgbClr val="003399"/>
                </a:solidFill>
              </a:rPr>
              <a:t>b) Co może się zdarzyć, </a:t>
            </a:r>
            <a:r>
              <a:rPr lang="pl-PL" sz="2400" dirty="0" smtClean="0">
                <a:solidFill>
                  <a:srgbClr val="003399"/>
                </a:solidFill>
              </a:rPr>
              <a:t>jeśli </a:t>
            </a:r>
            <a:r>
              <a:rPr lang="pl-PL" sz="2400" dirty="0">
                <a:solidFill>
                  <a:srgbClr val="003399"/>
                </a:solidFill>
              </a:rPr>
              <a:t>IDF </a:t>
            </a:r>
            <a:r>
              <a:rPr lang="pl-PL" sz="2400" dirty="0" smtClean="0">
                <a:solidFill>
                  <a:srgbClr val="003399"/>
                </a:solidFill>
              </a:rPr>
              <a:t>nie będzie mógł podjąć prac na </a:t>
            </a:r>
            <a:r>
              <a:rPr lang="pl-PL" sz="2400" dirty="0">
                <a:solidFill>
                  <a:srgbClr val="003399"/>
                </a:solidFill>
              </a:rPr>
              <a:t>ten temat?</a:t>
            </a:r>
            <a:br>
              <a:rPr lang="pl-PL" sz="2400" dirty="0">
                <a:solidFill>
                  <a:srgbClr val="003399"/>
                </a:solidFill>
              </a:rPr>
            </a:br>
            <a:r>
              <a:rPr lang="pl-PL" sz="2400" dirty="0">
                <a:solidFill>
                  <a:srgbClr val="003399"/>
                </a:solidFill>
              </a:rPr>
              <a:t>c) Jaki jest zamierzony wynik?</a:t>
            </a:r>
            <a:br>
              <a:rPr lang="pl-PL" sz="2400" dirty="0">
                <a:solidFill>
                  <a:srgbClr val="003399"/>
                </a:solidFill>
              </a:rPr>
            </a:br>
            <a:r>
              <a:rPr lang="pl-PL" sz="2400" dirty="0">
                <a:solidFill>
                  <a:srgbClr val="003399"/>
                </a:solidFill>
              </a:rPr>
              <a:t>4. Jakie działania są potrzebne, aby osiągnąć wymagane rezultaty</a:t>
            </a:r>
            <a:r>
              <a:rPr lang="pl-PL" sz="2400" dirty="0" smtClean="0">
                <a:solidFill>
                  <a:srgbClr val="003399"/>
                </a:solidFill>
              </a:rPr>
              <a:t>?</a:t>
            </a:r>
            <a:endParaRPr lang="en-GB" sz="2400" dirty="0">
              <a:solidFill>
                <a:srgbClr val="003399"/>
              </a:solidFill>
              <a:latin typeface="Calibri"/>
            </a:endParaRPr>
          </a:p>
        </p:txBody>
      </p:sp>
    </p:spTree>
    <p:extLst>
      <p:ext uri="{BB962C8B-B14F-4D97-AF65-F5344CB8AC3E}">
        <p14:creationId xmlns:p14="http://schemas.microsoft.com/office/powerpoint/2010/main" val="3983092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3Ilir4R90yqELHJpSYkmA"/>
</p:tagLst>
</file>

<file path=ppt/theme/theme1.xml><?xml version="1.0" encoding="utf-8"?>
<a:theme xmlns:a="http://schemas.openxmlformats.org/drawingml/2006/main" name="IDF Presentation Template 2012 - 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IDF Presentation Template 2012 - Dark Blue</Template>
  <TotalTime>3035</TotalTime>
  <Words>2480</Words>
  <Application>Microsoft Office PowerPoint</Application>
  <PresentationFormat>Pokaz na ekranie (4:3)</PresentationFormat>
  <Paragraphs>394</Paragraphs>
  <Slides>42</Slides>
  <Notes>6</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42</vt:i4>
      </vt:variant>
    </vt:vector>
  </HeadingPairs>
  <TitlesOfParts>
    <vt:vector size="44" baseType="lpstr">
      <vt:lpstr>IDF Presentation Template 2012 - Dark Blue</vt:lpstr>
      <vt:lpstr>Photo Editor Photo</vt:lpstr>
      <vt:lpstr>IDF  Uaktualnienie Strategii</vt:lpstr>
      <vt:lpstr>Prezentacja programu PowerPoint</vt:lpstr>
      <vt:lpstr>rola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 jaki sposób działa IDF ?</vt:lpstr>
      <vt:lpstr>Konsensus Globalny</vt:lpstr>
      <vt:lpstr>Zdefiniowanie środowiska działania</vt:lpstr>
      <vt:lpstr>  </vt:lpstr>
      <vt:lpstr>Wzajemne powiązania i współzależności</vt:lpstr>
      <vt:lpstr>Prezentacja programu PowerPoint</vt:lpstr>
      <vt:lpstr>Prezentacja programu PowerPoint</vt:lpstr>
      <vt:lpstr>Umowa i Wsparcie ze Strony GDP</vt:lpstr>
      <vt:lpstr> </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Struktura Organizacyjna Zarządu IDF w październiku 2014</vt:lpstr>
      <vt:lpstr>Nowa Struktura Zarządu IDF</vt:lpstr>
      <vt:lpstr>Nowa Struktura Zarządu IDF – wariant z 4 liderami sektorowymi</vt:lpstr>
      <vt:lpstr>Prezentacja programu PowerPoint</vt:lpstr>
      <vt:lpstr>Prezentacja programu PowerPoint</vt:lpstr>
      <vt:lpstr>Prezentacja programu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van Belzen</dc:creator>
  <cp:lastModifiedBy>Andrzej</cp:lastModifiedBy>
  <cp:revision>563</cp:revision>
  <cp:lastPrinted>2014-06-07T04:31:18Z</cp:lastPrinted>
  <dcterms:created xsi:type="dcterms:W3CDTF">2012-05-21T13:17:41Z</dcterms:created>
  <dcterms:modified xsi:type="dcterms:W3CDTF">2015-04-26T16:57:39Z</dcterms:modified>
</cp:coreProperties>
</file>